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52"/>
  </p:notesMasterIdLst>
  <p:sldIdLst>
    <p:sldId id="257" r:id="rId3"/>
    <p:sldId id="276" r:id="rId4"/>
    <p:sldId id="275" r:id="rId5"/>
    <p:sldId id="256" r:id="rId6"/>
    <p:sldId id="259" r:id="rId7"/>
    <p:sldId id="260" r:id="rId8"/>
    <p:sldId id="261" r:id="rId9"/>
    <p:sldId id="262" r:id="rId10"/>
    <p:sldId id="277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8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80" autoAdjust="0"/>
  </p:normalViewPr>
  <p:slideViewPr>
    <p:cSldViewPr>
      <p:cViewPr>
        <p:scale>
          <a:sx n="80" d="100"/>
          <a:sy n="80" d="100"/>
        </p:scale>
        <p:origin x="-1507" y="-1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EE5DF1-966B-4177-8D24-60D4B24AF312}" type="datetimeFigureOut">
              <a:rPr lang="fa-IR" smtClean="0"/>
              <a:t>07/03/1440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6CBAE0B-0AA5-4B36-91A0-A42816B8B0C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18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3A1A8E-2A95-4B6C-878F-C1A099A3EFBE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06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11B0-854A-4D4D-8671-7F1F55192B4A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0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769-7BF3-41C7-8F7D-AEB9120164B2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2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5A8BE5-8CFA-48BE-AFF8-5BD1C8326D70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83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DC8E4A-2AB2-45E9-A26D-D6D31AC3E534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15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254B6E-26AA-4D49-8EA9-70C63B3DB668}" type="datetime1">
              <a:rPr lang="en-US" smtClean="0">
                <a:solidFill>
                  <a:srgbClr val="FFF39D"/>
                </a:solidFill>
              </a:rPr>
              <a:pPr/>
              <a:t>11/15/2018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24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EED2-6CFE-4FD5-9D71-42DC36BF1A69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02210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77AB-C809-460F-B260-0D6670884DFC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8213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33C2AD-21BF-4DC2-9060-2987B22F7F6E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9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B9C-2E9A-4CE7-B84F-14115A14C862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5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2571FA-F965-4C81-9972-AF00FA75A4AB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40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DD2542-91C0-42D9-95E0-4FE4B15F5523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780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7735B4-069F-430A-A83B-2E3E6ACF22C4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73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B0A5-F09E-49F8-BCEC-AD0AE7E53BB6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85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4B0B-5847-4E46-B90C-D8C742B201D3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4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D2C58F-2AF7-4468-8618-58B8A30EA363}" type="datetime1">
              <a:rPr lang="en-US" smtClean="0">
                <a:solidFill>
                  <a:srgbClr val="FFF39D"/>
                </a:solidFill>
              </a:rPr>
              <a:t>11/15/2018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46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D4B-0EB2-4896-9289-49E34843D7ED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6765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BCDB-9D31-4663-880E-E82969F88877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60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1808B9-966D-4F97-8414-A79D6FECBF44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2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0906-5DF2-477F-8B74-557DD57DD8F0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0E0144-2BAF-4A60-865B-921CC648F8DF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62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2721E2-7E2A-4CE3-A1A1-7A6FA098F5E1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5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AEEF654-21E0-48E1-AA3B-BF77D5872C7D}" type="datetime1">
              <a:rPr lang="en-US" smtClean="0">
                <a:solidFill>
                  <a:srgbClr val="575F6D"/>
                </a:solidFill>
              </a:rPr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7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91C356-32F1-44D3-A77D-31B4681BC83F}" type="datetime1">
              <a:rPr lang="en-US" smtClean="0">
                <a:solidFill>
                  <a:srgbClr val="575F6D"/>
                </a:solidFill>
              </a:rPr>
              <a:pPr/>
              <a:t>11/15/2018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7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2400"/>
            <a:ext cx="7772400" cy="6492944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algn="l" rtl="0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Myotoxicity </a:t>
            </a:r>
          </a:p>
          <a:p>
            <a:pPr lvl="1" algn="l" rtl="0"/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Alcohol</a:t>
            </a:r>
          </a:p>
          <a:p>
            <a:pPr lvl="2" algn="l" rtl="0"/>
            <a:r>
              <a:rPr lang="en-US" sz="2000" b="1" dirty="0" smtClean="0"/>
              <a:t>Acute myopathy: </a:t>
            </a:r>
            <a:r>
              <a:rPr lang="en-US" sz="2000" dirty="0"/>
              <a:t>occurs in the setting of longstanding </a:t>
            </a:r>
            <a:r>
              <a:rPr lang="en-US" sz="2000" dirty="0" smtClean="0"/>
              <a:t>alcoholism, within </a:t>
            </a:r>
            <a:r>
              <a:rPr lang="en-US" sz="2000" dirty="0"/>
              <a:t>hours after a particularly severe alcoholic binge (often one lasting several days</a:t>
            </a:r>
            <a:r>
              <a:rPr lang="en-US" sz="2000" dirty="0" smtClean="0"/>
              <a:t>).</a:t>
            </a:r>
          </a:p>
          <a:p>
            <a:pPr marL="731520" lvl="2" indent="0" algn="l" rtl="0">
              <a:buNone/>
            </a:pPr>
            <a:r>
              <a:rPr lang="en-US" sz="2000" dirty="0" smtClean="0"/>
              <a:t>  Patients </a:t>
            </a:r>
            <a:r>
              <a:rPr lang="en-US" sz="2000" dirty="0"/>
              <a:t>present with </a:t>
            </a:r>
            <a:r>
              <a:rPr lang="en-US" sz="2000" dirty="0" smtClean="0"/>
              <a:t>cramps</a:t>
            </a:r>
            <a:r>
              <a:rPr lang="en-US" sz="2000" dirty="0"/>
              <a:t>, tenderness, </a:t>
            </a:r>
            <a:r>
              <a:rPr lang="en-US" sz="2000" dirty="0" smtClean="0"/>
              <a:t>and swelling.</a:t>
            </a:r>
          </a:p>
          <a:p>
            <a:pPr marL="731520" lvl="2" indent="0" algn="l" rtl="0">
              <a:buNone/>
            </a:pPr>
            <a:r>
              <a:rPr lang="en-US" sz="2000" dirty="0"/>
              <a:t>	Muscle involvement is </a:t>
            </a:r>
            <a:r>
              <a:rPr lang="en-US" sz="2000" dirty="0" smtClean="0"/>
              <a:t>usually generalized</a:t>
            </a:r>
            <a:r>
              <a:rPr lang="en-US" sz="2000" dirty="0"/>
              <a:t>, although there is a </a:t>
            </a:r>
            <a:r>
              <a:rPr lang="en-US" sz="2000" dirty="0" smtClean="0"/>
              <a:t>	predilection </a:t>
            </a:r>
            <a:r>
              <a:rPr lang="en-US" sz="2000" dirty="0"/>
              <a:t>for the calf </a:t>
            </a:r>
            <a:r>
              <a:rPr lang="en-US" sz="2000" dirty="0" smtClean="0"/>
              <a:t>muscles.</a:t>
            </a:r>
          </a:p>
          <a:p>
            <a:pPr marL="731520" lvl="2" indent="0" algn="l" rtl="0">
              <a:buNone/>
            </a:pPr>
            <a:endParaRPr lang="en-US" sz="2000" b="1" dirty="0" smtClean="0"/>
          </a:p>
          <a:p>
            <a:pPr lvl="2" algn="l" rtl="0"/>
            <a:r>
              <a:rPr lang="en-US" sz="2000" b="1" dirty="0" smtClean="0"/>
              <a:t>Chronic </a:t>
            </a:r>
            <a:r>
              <a:rPr lang="en-US" sz="2000" b="1" dirty="0"/>
              <a:t>myopathy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presents with the gradual onset of diffuse, usually</a:t>
            </a:r>
            <a:br>
              <a:rPr lang="en-US" sz="2000" dirty="0"/>
            </a:br>
            <a:r>
              <a:rPr lang="en-US" sz="2000" dirty="0"/>
              <a:t>proximal, muscle weakness over a period of weeks to months. Diffuse muscle atrophy is common. </a:t>
            </a:r>
            <a:r>
              <a:rPr lang="en-US" sz="2000" dirty="0" smtClean="0"/>
              <a:t>Muscle pain </a:t>
            </a:r>
            <a:r>
              <a:rPr lang="en-US" sz="2000" dirty="0"/>
              <a:t>and tenderness are usually absent. </a:t>
            </a:r>
            <a:r>
              <a:rPr lang="en-US" sz="2000" dirty="0" smtClean="0"/>
              <a:t>CPK </a:t>
            </a:r>
            <a:r>
              <a:rPr lang="en-US" sz="2000" dirty="0"/>
              <a:t>and other muscle enzymes typically are normal or are only </a:t>
            </a:r>
            <a:r>
              <a:rPr lang="en-US" sz="2000" dirty="0" smtClean="0"/>
              <a:t>mildly elevated</a:t>
            </a:r>
            <a:r>
              <a:rPr lang="en-US" sz="2000" dirty="0"/>
              <a:t>, and </a:t>
            </a:r>
            <a:r>
              <a:rPr lang="en-US" sz="2000" dirty="0" err="1"/>
              <a:t>myoglobinuric</a:t>
            </a:r>
            <a:r>
              <a:rPr lang="en-US" sz="2000" dirty="0"/>
              <a:t> renal failure does not </a:t>
            </a:r>
            <a:r>
              <a:rPr lang="en-US" sz="2000" dirty="0" smtClean="0"/>
              <a:t>occur.</a:t>
            </a:r>
          </a:p>
          <a:p>
            <a:pPr marL="731520" lvl="2" indent="0" algn="l" rtl="0">
              <a:buNone/>
            </a:pPr>
            <a:r>
              <a:rPr lang="en-US" sz="2000" dirty="0" smtClean="0"/>
              <a:t>	</a:t>
            </a:r>
            <a:r>
              <a:rPr lang="en-US" sz="2000" b="1" dirty="0" smtClean="0"/>
              <a:t>Risk factors: </a:t>
            </a:r>
            <a:r>
              <a:rPr lang="en-US" sz="2000" dirty="0" smtClean="0"/>
              <a:t>Female alcoholics, </a:t>
            </a:r>
            <a:r>
              <a:rPr lang="en-US" sz="2000" dirty="0"/>
              <a:t>chronic </a:t>
            </a:r>
            <a:r>
              <a:rPr lang="en-US" sz="2000" dirty="0" smtClean="0"/>
              <a:t>malnutrition, </a:t>
            </a:r>
            <a:r>
              <a:rPr lang="en-US" sz="2000" dirty="0"/>
              <a:t>chronic </a:t>
            </a:r>
            <a:r>
              <a:rPr lang="en-US" sz="2000" dirty="0" smtClean="0"/>
              <a:t>	disuse</a:t>
            </a:r>
            <a:r>
              <a:rPr lang="en-US" sz="2000" dirty="0"/>
              <a:t>, </a:t>
            </a:r>
            <a:r>
              <a:rPr lang="en-US" sz="2000" dirty="0" smtClean="0"/>
              <a:t>and chronic electrolyte abnormalities.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4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62940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Glucocorticoids</a:t>
            </a:r>
          </a:p>
          <a:p>
            <a:pPr lvl="1" algn="l" rtl="0"/>
            <a:r>
              <a:rPr lang="en-US" dirty="0" smtClean="0"/>
              <a:t>Are </a:t>
            </a:r>
            <a:r>
              <a:rPr lang="en-US" dirty="0"/>
              <a:t>a common cause of drug-induced </a:t>
            </a:r>
            <a:r>
              <a:rPr lang="en-US" dirty="0" smtClean="0"/>
              <a:t>myopathy</a:t>
            </a:r>
          </a:p>
          <a:p>
            <a:pPr lvl="1" algn="l" rtl="0"/>
            <a:r>
              <a:rPr lang="en-US" dirty="0" smtClean="0"/>
              <a:t>Direct catabolic effect on skeletal muscle via effects on intermediary metabolism that provide amino acids as a substrate for gluconeogenesis. </a:t>
            </a:r>
          </a:p>
          <a:p>
            <a:pPr lvl="1" algn="l" rtl="0"/>
            <a:r>
              <a:rPr lang="en-US" dirty="0" smtClean="0"/>
              <a:t>Risk increased in </a:t>
            </a:r>
            <a:r>
              <a:rPr lang="en-US" b="1" dirty="0" smtClean="0"/>
              <a:t>older</a:t>
            </a:r>
            <a:r>
              <a:rPr lang="en-US" dirty="0" smtClean="0"/>
              <a:t>, those with </a:t>
            </a:r>
            <a:r>
              <a:rPr lang="en-US" b="1" dirty="0" smtClean="0"/>
              <a:t>cancer</a:t>
            </a:r>
            <a:r>
              <a:rPr lang="en-US" dirty="0" smtClean="0"/>
              <a:t>, </a:t>
            </a:r>
            <a:r>
              <a:rPr lang="en-US" b="1" dirty="0" smtClean="0"/>
              <a:t>negative nitrogen balance</a:t>
            </a:r>
          </a:p>
          <a:p>
            <a:pPr lvl="1" algn="l" rtl="0"/>
            <a:r>
              <a:rPr lang="en-US" dirty="0" smtClean="0"/>
              <a:t>Present with </a:t>
            </a:r>
            <a:r>
              <a:rPr lang="en-US" b="1" dirty="0" smtClean="0"/>
              <a:t>gradual onset of proximal muscle weakness</a:t>
            </a:r>
            <a:r>
              <a:rPr lang="en-US" dirty="0" smtClean="0"/>
              <a:t>, </a:t>
            </a:r>
            <a:r>
              <a:rPr lang="en-US" b="1" dirty="0" smtClean="0"/>
              <a:t>followed by atrophy of proximal muscle</a:t>
            </a:r>
            <a:r>
              <a:rPr lang="en-US" dirty="0" smtClean="0"/>
              <a:t> groups. </a:t>
            </a:r>
            <a:r>
              <a:rPr lang="en-US" b="1" dirty="0" err="1" smtClean="0"/>
              <a:t>Myalgias</a:t>
            </a:r>
            <a:r>
              <a:rPr lang="en-US" b="1" dirty="0" smtClean="0"/>
              <a:t> and muscle tenderness do not occur</a:t>
            </a:r>
            <a:r>
              <a:rPr lang="en-US" dirty="0" smtClean="0"/>
              <a:t>. Lower </a:t>
            </a:r>
            <a:r>
              <a:rPr lang="en-US" dirty="0" err="1" smtClean="0"/>
              <a:t>exteremity</a:t>
            </a:r>
            <a:r>
              <a:rPr lang="en-US" dirty="0" smtClean="0"/>
              <a:t> weakness usually occurs before upper extremity weakness and is more severe. </a:t>
            </a:r>
          </a:p>
          <a:p>
            <a:pPr lvl="1" algn="l" rtl="0"/>
            <a:r>
              <a:rPr lang="en-US" dirty="0" smtClean="0"/>
              <a:t>Difficulties in getting up from a chair, climbing stairs, or performing overhead tasks.</a:t>
            </a:r>
          </a:p>
          <a:p>
            <a:pPr lvl="1" algn="l" rtl="0"/>
            <a:r>
              <a:rPr lang="en-US" dirty="0" smtClean="0"/>
              <a:t>Myopathy is </a:t>
            </a:r>
            <a:r>
              <a:rPr lang="en-US" b="1" dirty="0" smtClean="0"/>
              <a:t>unusual in patients treated with less than 10 mg/day of prednisolone or its equivalent.</a:t>
            </a:r>
          </a:p>
          <a:p>
            <a:pPr lvl="1" algn="l" rtl="0"/>
            <a:r>
              <a:rPr lang="en-US" dirty="0" smtClean="0"/>
              <a:t>The </a:t>
            </a:r>
            <a:r>
              <a:rPr lang="en-US" b="1" dirty="0" smtClean="0"/>
              <a:t>higher the dose of glucocorticoid</a:t>
            </a:r>
            <a:r>
              <a:rPr lang="en-US" dirty="0" smtClean="0"/>
              <a:t>, </a:t>
            </a:r>
            <a:r>
              <a:rPr lang="en-US" b="1" dirty="0" smtClean="0"/>
              <a:t>the greater the likelihood of developing myopathy and the more rapid the onset of weakness</a:t>
            </a:r>
            <a:r>
              <a:rPr lang="en-US" dirty="0" smtClean="0"/>
              <a:t>. Daily doses in excess of 40-60mg/day can induce clinically important weakness within two weeks and almost always result in some degree of muscle weakness when continued for more than one month.</a:t>
            </a:r>
          </a:p>
          <a:p>
            <a:pPr lvl="1" algn="l" rtl="0"/>
            <a:r>
              <a:rPr lang="en-US" dirty="0" smtClean="0"/>
              <a:t>Myopathy is increased with fluorinated preparations such as dexamethasone and triamcinolone, compared with non-fluorinated such as prednisolone.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2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 Lowering Drugs</a:t>
            </a:r>
          </a:p>
          <a:p>
            <a:pPr lvl="1" algn="l" rtl="0"/>
            <a:r>
              <a:rPr lang="en-US" dirty="0"/>
              <a:t>Muscle injury due to statins, fibrates, and other </a:t>
            </a:r>
            <a:r>
              <a:rPr lang="en-US" dirty="0" smtClean="0"/>
              <a:t>lipid-lowering</a:t>
            </a:r>
          </a:p>
          <a:p>
            <a:pPr lvl="1" algn="l" rtl="0"/>
            <a:r>
              <a:rPr lang="en-US" b="1" dirty="0" smtClean="0"/>
              <a:t>Statin:</a:t>
            </a:r>
          </a:p>
          <a:p>
            <a:pPr lvl="1" algn="l" rtl="0"/>
            <a:r>
              <a:rPr lang="en-US" sz="1800" dirty="0"/>
              <a:t>The mechanism </a:t>
            </a:r>
            <a:r>
              <a:rPr lang="en-US" sz="1800" dirty="0" smtClean="0"/>
              <a:t>of muscle </a:t>
            </a:r>
            <a:r>
              <a:rPr lang="en-US" sz="1800" dirty="0"/>
              <a:t>toxicity is not well understood. </a:t>
            </a:r>
            <a:endParaRPr lang="en-US" sz="1800" dirty="0" smtClean="0"/>
          </a:p>
          <a:p>
            <a:pPr lvl="1" algn="l" rtl="0"/>
            <a:r>
              <a:rPr lang="en-US" sz="1800" dirty="0" smtClean="0"/>
              <a:t>Statins decrease </a:t>
            </a:r>
            <a:r>
              <a:rPr lang="en-US" sz="1800" dirty="0"/>
              <a:t>skeletal muscle and plasma concentrations of </a:t>
            </a:r>
            <a:r>
              <a:rPr lang="en-US" sz="1800" dirty="0" smtClean="0"/>
              <a:t>ubiquinone (CoQ10). CoQ10</a:t>
            </a:r>
            <a:r>
              <a:rPr lang="en-US" sz="1800" dirty="0"/>
              <a:t> </a:t>
            </a:r>
            <a:r>
              <a:rPr lang="en-US" sz="1800" dirty="0" smtClean="0"/>
              <a:t>plays </a:t>
            </a:r>
            <a:r>
              <a:rPr lang="en-US" sz="1800" dirty="0"/>
              <a:t>an important role in muscle cell energy </a:t>
            </a:r>
            <a:r>
              <a:rPr lang="en-US" sz="1800" dirty="0" smtClean="0"/>
              <a:t>production.</a:t>
            </a:r>
          </a:p>
          <a:p>
            <a:pPr lvl="1" algn="l" rtl="0"/>
            <a:r>
              <a:rPr lang="en-US" sz="1800" dirty="0" smtClean="0"/>
              <a:t>Increased </a:t>
            </a:r>
            <a:r>
              <a:rPr lang="en-US" sz="1800" dirty="0"/>
              <a:t>levels of plant sterols in skeletal muscle in patients treated with high-dose </a:t>
            </a:r>
            <a:r>
              <a:rPr lang="en-US" sz="1800" dirty="0" smtClean="0"/>
              <a:t>statins.</a:t>
            </a:r>
          </a:p>
          <a:p>
            <a:pPr lvl="1" algn="l" rtl="0"/>
            <a:r>
              <a:rPr lang="en-US" sz="1800" dirty="0" smtClean="0"/>
              <a:t>Induces </a:t>
            </a:r>
            <a:r>
              <a:rPr lang="en-US" sz="1800" dirty="0"/>
              <a:t>expression of </a:t>
            </a:r>
            <a:r>
              <a:rPr lang="en-US" sz="1800" dirty="0" smtClean="0"/>
              <a:t>atrogin-1, </a:t>
            </a:r>
            <a:r>
              <a:rPr lang="en-US" sz="1800" dirty="0"/>
              <a:t>a muscle-specific ubiquitin protein </a:t>
            </a:r>
            <a:r>
              <a:rPr lang="en-US" sz="1800" dirty="0" smtClean="0"/>
              <a:t>ligase, which may </a:t>
            </a:r>
            <a:r>
              <a:rPr lang="en-US" sz="1800" dirty="0"/>
              <a:t>play an important role in statin </a:t>
            </a:r>
            <a:r>
              <a:rPr lang="en-US" sz="1800" dirty="0" smtClean="0"/>
              <a:t>toxicity</a:t>
            </a:r>
          </a:p>
          <a:p>
            <a:pPr lvl="1" algn="l" rtl="0"/>
            <a:r>
              <a:rPr lang="en-US" sz="1800" b="1" dirty="0"/>
              <a:t>2014 </a:t>
            </a:r>
            <a:r>
              <a:rPr lang="en-US" sz="1800" b="1" dirty="0" smtClean="0"/>
              <a:t>National Lipid </a:t>
            </a:r>
            <a:r>
              <a:rPr lang="en-US" sz="1800" b="1" dirty="0"/>
              <a:t>Association Statin Muscle Safety Task </a:t>
            </a:r>
            <a:r>
              <a:rPr lang="en-US" sz="1800" b="1" dirty="0" smtClean="0"/>
              <a:t>Force:</a:t>
            </a:r>
          </a:p>
          <a:p>
            <a:pPr lvl="2" algn="l" rtl="0"/>
            <a:r>
              <a:rPr lang="en-US" b="1" dirty="0"/>
              <a:t>Myalgia </a:t>
            </a:r>
            <a:r>
              <a:rPr lang="en-US" dirty="0"/>
              <a:t>– A symptom of muscle-discomfort, including muscle aches, soreness, stiffness, tenderness, </a:t>
            </a:r>
            <a:r>
              <a:rPr lang="en-US" dirty="0" smtClean="0"/>
              <a:t>or cramps </a:t>
            </a:r>
            <a:r>
              <a:rPr lang="en-US" dirty="0"/>
              <a:t>with or soon after exercise, with a normal </a:t>
            </a:r>
            <a:r>
              <a:rPr lang="en-US" dirty="0" smtClean="0"/>
              <a:t>CPK level</a:t>
            </a:r>
            <a:r>
              <a:rPr lang="en-US" dirty="0"/>
              <a:t>. Myalgia symptoms can </a:t>
            </a:r>
            <a:r>
              <a:rPr lang="en-US" dirty="0" smtClean="0"/>
              <a:t>be described </a:t>
            </a:r>
            <a:r>
              <a:rPr lang="en-US" dirty="0"/>
              <a:t>as similar to what would be experienced with a viral syndrome such as influenza. </a:t>
            </a:r>
            <a:endParaRPr lang="en-US" dirty="0" smtClean="0"/>
          </a:p>
          <a:p>
            <a:pPr lvl="2" algn="l" rtl="0"/>
            <a:r>
              <a:rPr lang="en-US" b="1" dirty="0"/>
              <a:t>Myopathy </a:t>
            </a:r>
            <a:r>
              <a:rPr lang="en-US" dirty="0"/>
              <a:t>– Muscle weakness (not due to pain), with or without an elevation in </a:t>
            </a:r>
            <a:r>
              <a:rPr lang="en-US" dirty="0" smtClean="0"/>
              <a:t>CPK </a:t>
            </a:r>
            <a:r>
              <a:rPr lang="en-US" dirty="0"/>
              <a:t>level. </a:t>
            </a:r>
            <a:endParaRPr lang="en-US" dirty="0" smtClean="0"/>
          </a:p>
          <a:p>
            <a:pPr lvl="2" algn="l" rtl="0"/>
            <a:r>
              <a:rPr lang="en-US" sz="2000" b="1" dirty="0"/>
              <a:t>Myositis </a:t>
            </a:r>
            <a:r>
              <a:rPr lang="en-US" sz="2000" dirty="0"/>
              <a:t>– Muscle inflammation. 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9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algn="l" rtl="0"/>
            <a:r>
              <a:rPr lang="en-US" sz="1800" b="1" dirty="0" err="1"/>
              <a:t>Myonecrosis</a:t>
            </a:r>
            <a:r>
              <a:rPr lang="en-US" sz="1800" b="1" dirty="0"/>
              <a:t> </a:t>
            </a:r>
            <a:r>
              <a:rPr lang="en-US" sz="1800" dirty="0"/>
              <a:t>– Elevation in muscle enzymes compared with either baseline CK levels (while not on </a:t>
            </a:r>
            <a:r>
              <a:rPr lang="en-US" sz="1800" dirty="0" smtClean="0"/>
              <a:t>statin therapy</a:t>
            </a:r>
            <a:r>
              <a:rPr lang="en-US" sz="1800" dirty="0"/>
              <a:t>) or the upper limit of normal that has been adjusted for age, race, and sex</a:t>
            </a:r>
            <a:r>
              <a:rPr lang="en-US" sz="1800" dirty="0" smtClean="0"/>
              <a:t>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• </a:t>
            </a:r>
            <a:r>
              <a:rPr lang="en-US" sz="1800" b="1" dirty="0"/>
              <a:t>Mild</a:t>
            </a:r>
            <a:r>
              <a:rPr lang="en-US" sz="1800" dirty="0"/>
              <a:t> – </a:t>
            </a:r>
            <a:r>
              <a:rPr lang="en-US" sz="1800" dirty="0" smtClean="0"/>
              <a:t>3-fold </a:t>
            </a:r>
            <a:r>
              <a:rPr lang="en-US" sz="1800" dirty="0"/>
              <a:t>to 10-fold elevation in </a:t>
            </a:r>
            <a:r>
              <a:rPr lang="en-US" sz="1800" dirty="0" smtClean="0"/>
              <a:t>CPK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• </a:t>
            </a:r>
            <a:r>
              <a:rPr lang="en-US" sz="1800" b="1" dirty="0"/>
              <a:t>Moderate</a:t>
            </a:r>
            <a:r>
              <a:rPr lang="en-US" sz="1800" dirty="0"/>
              <a:t> – 10-fold to 50-fold elevation in </a:t>
            </a:r>
            <a:r>
              <a:rPr lang="en-US" sz="1800" dirty="0" smtClean="0"/>
              <a:t>CPK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• </a:t>
            </a:r>
            <a:r>
              <a:rPr lang="en-US" sz="1800" b="1" dirty="0"/>
              <a:t>Severe</a:t>
            </a:r>
            <a:r>
              <a:rPr lang="en-US" sz="1800" dirty="0"/>
              <a:t> – 50-fold or greater elevation in </a:t>
            </a:r>
            <a:r>
              <a:rPr lang="en-US" sz="1800" dirty="0" smtClean="0"/>
              <a:t>CPK</a:t>
            </a:r>
            <a:r>
              <a:rPr lang="en-US" sz="1800" dirty="0"/>
              <a:t>. </a:t>
            </a:r>
            <a:endParaRPr lang="en-US" dirty="0" smtClean="0"/>
          </a:p>
          <a:p>
            <a:pPr algn="l" rtl="0"/>
            <a:r>
              <a:rPr lang="en-US" sz="1800" b="1" dirty="0"/>
              <a:t>Clinical rhabdomyolysis </a:t>
            </a:r>
            <a:r>
              <a:rPr lang="en-US" sz="1800" dirty="0"/>
              <a:t>– Defined by the Task Force as </a:t>
            </a:r>
            <a:r>
              <a:rPr lang="en-US" sz="1800" dirty="0" err="1"/>
              <a:t>myonecrosis</a:t>
            </a:r>
            <a:r>
              <a:rPr lang="en-US" sz="1800" dirty="0"/>
              <a:t> with </a:t>
            </a:r>
            <a:r>
              <a:rPr lang="en-US" sz="1800" dirty="0" err="1"/>
              <a:t>myoglobinuria</a:t>
            </a:r>
            <a:r>
              <a:rPr lang="en-US" sz="1800" dirty="0"/>
              <a:t> or acute </a:t>
            </a:r>
            <a:r>
              <a:rPr lang="en-US" sz="1800" dirty="0" smtClean="0"/>
              <a:t>renal failure </a:t>
            </a:r>
            <a:r>
              <a:rPr lang="en-US" sz="1800" dirty="0"/>
              <a:t>(an increase in serum creatinine of least 0.5 </a:t>
            </a:r>
            <a:r>
              <a:rPr lang="en-US" sz="1800" dirty="0" smtClean="0"/>
              <a:t>mg/</a:t>
            </a:r>
            <a:r>
              <a:rPr lang="en-US" sz="1800" dirty="0" err="1" smtClean="0"/>
              <a:t>dL</a:t>
            </a:r>
            <a:r>
              <a:rPr lang="en-US" sz="1800" dirty="0" smtClean="0"/>
              <a:t>)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Risk Factors:</a:t>
            </a:r>
            <a:endParaRPr lang="en-US" dirty="0" smtClean="0"/>
          </a:p>
          <a:p>
            <a:pPr lvl="1" algn="l" rtl="0"/>
            <a:r>
              <a:rPr lang="en-US" sz="2000" b="1" dirty="0" smtClean="0"/>
              <a:t>Statin </a:t>
            </a:r>
            <a:r>
              <a:rPr lang="en-US" sz="2000" b="1" dirty="0"/>
              <a:t>characteristics</a:t>
            </a:r>
            <a:r>
              <a:rPr lang="en-US" sz="2000" dirty="0"/>
              <a:t> </a:t>
            </a:r>
          </a:p>
          <a:p>
            <a:pPr lvl="2" algn="l" rtl="0"/>
            <a:r>
              <a:rPr lang="en-US" dirty="0" smtClean="0"/>
              <a:t>Myositis </a:t>
            </a:r>
            <a:r>
              <a:rPr lang="en-US" dirty="0"/>
              <a:t>has been described in less than 0.5 percent overall, primarily occurring at higher </a:t>
            </a:r>
            <a:r>
              <a:rPr lang="en-US" dirty="0" smtClean="0"/>
              <a:t>doses.</a:t>
            </a:r>
          </a:p>
          <a:p>
            <a:pPr lvl="2" algn="l" rtl="0"/>
            <a:r>
              <a:rPr lang="en-US" b="1" dirty="0" smtClean="0"/>
              <a:t>Risk </a:t>
            </a:r>
            <a:r>
              <a:rPr lang="en-US" b="1" dirty="0"/>
              <a:t>of </a:t>
            </a:r>
            <a:r>
              <a:rPr lang="en-US" b="1" dirty="0" smtClean="0"/>
              <a:t>myopathy:</a:t>
            </a:r>
            <a:r>
              <a:rPr lang="en-US" dirty="0" smtClean="0"/>
              <a:t> </a:t>
            </a:r>
            <a:r>
              <a:rPr lang="en-US" dirty="0" err="1" smtClean="0"/>
              <a:t>Fluvastatin</a:t>
            </a:r>
            <a:r>
              <a:rPr lang="en-US" dirty="0"/>
              <a:t> </a:t>
            </a:r>
            <a:r>
              <a:rPr lang="en-US" dirty="0" smtClean="0"/>
              <a:t>&lt; Pravastatin &lt; </a:t>
            </a:r>
            <a:r>
              <a:rPr lang="en-US" dirty="0" err="1" smtClean="0"/>
              <a:t>Rosuvastatin</a:t>
            </a:r>
            <a:r>
              <a:rPr lang="en-US" dirty="0" smtClean="0"/>
              <a:t> &lt; Atorvastatin &lt; Simvastatin &lt; Lovastatin</a:t>
            </a:r>
          </a:p>
          <a:p>
            <a:pPr lvl="2" algn="l" rtl="0"/>
            <a:r>
              <a:rPr lang="en-US" b="1" dirty="0" smtClean="0"/>
              <a:t>Less Drug interactions: </a:t>
            </a:r>
            <a:r>
              <a:rPr lang="en-US" dirty="0" smtClean="0"/>
              <a:t>Pravastatin</a:t>
            </a:r>
            <a:r>
              <a:rPr lang="en-US" dirty="0"/>
              <a:t>, </a:t>
            </a:r>
            <a:r>
              <a:rPr lang="en-US" dirty="0" err="1" smtClean="0"/>
              <a:t>Fluvastatin</a:t>
            </a:r>
            <a:r>
              <a:rPr lang="en-US" dirty="0" smtClean="0"/>
              <a:t>, </a:t>
            </a:r>
            <a:r>
              <a:rPr lang="en-US" dirty="0" err="1" smtClean="0"/>
              <a:t>Pitavastatin</a:t>
            </a:r>
            <a:r>
              <a:rPr lang="en-US" dirty="0" smtClean="0"/>
              <a:t>, </a:t>
            </a:r>
            <a:r>
              <a:rPr lang="en-US" dirty="0" err="1" smtClean="0"/>
              <a:t>Rosuvastatin</a:t>
            </a:r>
            <a:endParaRPr lang="en-US" dirty="0" smtClean="0"/>
          </a:p>
          <a:p>
            <a:pPr lvl="1" algn="l" rtl="0"/>
            <a:r>
              <a:rPr lang="en-US" sz="2000" b="1" dirty="0"/>
              <a:t>Pre-existing neuromuscular </a:t>
            </a:r>
            <a:r>
              <a:rPr lang="en-US" sz="2000" b="1" dirty="0" smtClean="0"/>
              <a:t>disorders:</a:t>
            </a:r>
          </a:p>
          <a:p>
            <a:pPr lvl="2" algn="l" rtl="0"/>
            <a:r>
              <a:rPr lang="en-US" dirty="0" smtClean="0"/>
              <a:t>Motor  </a:t>
            </a:r>
            <a:r>
              <a:rPr lang="en-US" dirty="0" err="1"/>
              <a:t>neuronopathies</a:t>
            </a:r>
            <a:r>
              <a:rPr lang="en-US" dirty="0"/>
              <a:t> (</a:t>
            </a:r>
            <a:r>
              <a:rPr lang="en-US" dirty="0" err="1"/>
              <a:t>ie</a:t>
            </a:r>
            <a:r>
              <a:rPr lang="en-US" dirty="0"/>
              <a:t>, Kennedy </a:t>
            </a:r>
            <a:r>
              <a:rPr lang="en-US" dirty="0" smtClean="0"/>
              <a:t>disease </a:t>
            </a:r>
            <a:r>
              <a:rPr lang="en-US" dirty="0"/>
              <a:t>and amyotrophic lateral </a:t>
            </a:r>
            <a:r>
              <a:rPr lang="en-US" dirty="0" smtClean="0"/>
              <a:t>sclerosis) </a:t>
            </a:r>
          </a:p>
          <a:p>
            <a:pPr lvl="2" algn="l" rtl="0"/>
            <a:r>
              <a:rPr lang="en-US" dirty="0" smtClean="0"/>
              <a:t>Myasthenia </a:t>
            </a:r>
            <a:r>
              <a:rPr lang="en-US" dirty="0"/>
              <a:t>gravis </a:t>
            </a: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7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Autofit/>
          </a:bodyPr>
          <a:lstStyle/>
          <a:p>
            <a:pPr lvl="2" algn="l" rtl="0"/>
            <a:r>
              <a:rPr lang="en-US" dirty="0" smtClean="0"/>
              <a:t>Mitochondrial myopathy</a:t>
            </a:r>
          </a:p>
          <a:p>
            <a:pPr lvl="2" algn="l" rtl="0"/>
            <a:r>
              <a:rPr lang="en-US" dirty="0"/>
              <a:t>McArdle disease </a:t>
            </a:r>
            <a:endParaRPr lang="en-US" dirty="0" smtClean="0"/>
          </a:p>
          <a:p>
            <a:pPr lvl="2" algn="l" rtl="0"/>
            <a:r>
              <a:rPr lang="en-US" dirty="0" smtClean="0"/>
              <a:t>Acid </a:t>
            </a:r>
            <a:r>
              <a:rPr lang="en-US" dirty="0"/>
              <a:t>maltase </a:t>
            </a:r>
            <a:r>
              <a:rPr lang="en-US" dirty="0" smtClean="0"/>
              <a:t>deficiency</a:t>
            </a:r>
          </a:p>
          <a:p>
            <a:pPr lvl="2" algn="l" rtl="0"/>
            <a:r>
              <a:rPr lang="en-US" dirty="0" smtClean="0"/>
              <a:t>Muscle phosphorylase </a:t>
            </a:r>
            <a:r>
              <a:rPr lang="en-US" dirty="0"/>
              <a:t>b kinase </a:t>
            </a:r>
            <a:r>
              <a:rPr lang="en-US" dirty="0" smtClean="0"/>
              <a:t>deficiency</a:t>
            </a:r>
          </a:p>
          <a:p>
            <a:pPr lvl="2" algn="l" rtl="0"/>
            <a:r>
              <a:rPr lang="en-US" dirty="0" smtClean="0"/>
              <a:t>Carnitine-</a:t>
            </a:r>
            <a:r>
              <a:rPr lang="en-US" dirty="0" err="1" smtClean="0"/>
              <a:t>palmitoyl</a:t>
            </a:r>
            <a:r>
              <a:rPr lang="en-US" dirty="0" smtClean="0"/>
              <a:t> </a:t>
            </a:r>
            <a:r>
              <a:rPr lang="en-US" dirty="0"/>
              <a:t>transferase </a:t>
            </a:r>
            <a:r>
              <a:rPr lang="en-US" dirty="0" smtClean="0"/>
              <a:t>deficiency</a:t>
            </a:r>
          </a:p>
          <a:p>
            <a:pPr lvl="2" algn="l" rtl="0"/>
            <a:r>
              <a:rPr lang="en-US" dirty="0" smtClean="0"/>
              <a:t>Rippling </a:t>
            </a:r>
            <a:r>
              <a:rPr lang="en-US" dirty="0"/>
              <a:t>muscle disease </a:t>
            </a:r>
            <a:endParaRPr lang="en-US" dirty="0" smtClean="0"/>
          </a:p>
          <a:p>
            <a:pPr lvl="2" algn="l" rtl="0"/>
            <a:r>
              <a:rPr lang="en-US" dirty="0" smtClean="0"/>
              <a:t>Myotonic </a:t>
            </a:r>
            <a:r>
              <a:rPr lang="en-US" dirty="0"/>
              <a:t>dystrophy types 1 and 2 </a:t>
            </a:r>
            <a:endParaRPr lang="en-US" dirty="0" smtClean="0"/>
          </a:p>
          <a:p>
            <a:pPr lvl="2" algn="l" rtl="0"/>
            <a:r>
              <a:rPr lang="en-US" dirty="0" smtClean="0"/>
              <a:t>Cytoplasmic- </a:t>
            </a:r>
            <a:r>
              <a:rPr lang="en-US" dirty="0"/>
              <a:t>and hyaline-body (myosin </a:t>
            </a:r>
            <a:r>
              <a:rPr lang="en-US" dirty="0" smtClean="0"/>
              <a:t>storage) myopathies </a:t>
            </a:r>
            <a:endParaRPr lang="en-US" sz="1500" dirty="0" smtClean="0"/>
          </a:p>
          <a:p>
            <a:pPr lvl="1" algn="l" rtl="0"/>
            <a:r>
              <a:rPr lang="en-US" sz="2000" b="1" dirty="0" smtClean="0"/>
              <a:t>Hypothyroidism</a:t>
            </a:r>
          </a:p>
          <a:p>
            <a:pPr lvl="1" algn="l" rtl="0"/>
            <a:r>
              <a:rPr lang="en-US" sz="2000" b="1" dirty="0" smtClean="0"/>
              <a:t>Acute </a:t>
            </a:r>
            <a:r>
              <a:rPr lang="en-US" sz="2000" b="1" dirty="0"/>
              <a:t>or chronic renal failure </a:t>
            </a:r>
            <a:endParaRPr lang="en-US" sz="2000" b="1" dirty="0" smtClean="0"/>
          </a:p>
          <a:p>
            <a:pPr lvl="1" algn="l" rtl="0"/>
            <a:r>
              <a:rPr lang="en-US" b="1" dirty="0" smtClean="0"/>
              <a:t>Obstructive </a:t>
            </a:r>
            <a:r>
              <a:rPr lang="en-US" b="1" dirty="0"/>
              <a:t>liver disease </a:t>
            </a:r>
            <a:endParaRPr lang="en-US" b="1" dirty="0" smtClean="0"/>
          </a:p>
          <a:p>
            <a:pPr lvl="1" algn="l" rtl="0"/>
            <a:r>
              <a:rPr lang="en-US" b="1" dirty="0"/>
              <a:t>Patient </a:t>
            </a:r>
            <a:r>
              <a:rPr lang="en-US" b="1" dirty="0" smtClean="0"/>
              <a:t>characteristics:</a:t>
            </a:r>
          </a:p>
          <a:p>
            <a:pPr lvl="2" algn="l" rtl="0"/>
            <a:r>
              <a:rPr lang="en-US" dirty="0" smtClean="0"/>
              <a:t>Advanced </a:t>
            </a:r>
            <a:r>
              <a:rPr lang="en-US" dirty="0"/>
              <a:t>age (greater than 80 years), frailty, female sex, small body frame, acute or decompensated </a:t>
            </a:r>
            <a:r>
              <a:rPr lang="en-US" dirty="0" smtClean="0"/>
              <a:t>liver disease</a:t>
            </a:r>
            <a:r>
              <a:rPr lang="en-US" dirty="0"/>
              <a:t>, and severe renal </a:t>
            </a:r>
            <a:r>
              <a:rPr lang="en-US" dirty="0" smtClean="0"/>
              <a:t>disease</a:t>
            </a:r>
          </a:p>
          <a:p>
            <a:pPr lvl="1" algn="l" rtl="0"/>
            <a:r>
              <a:rPr lang="en-US" b="1" dirty="0"/>
              <a:t>Concurrent drug therapy</a:t>
            </a:r>
            <a:r>
              <a:rPr lang="en-US" dirty="0"/>
              <a:t> </a:t>
            </a:r>
            <a:endParaRPr lang="en-US" dirty="0" smtClean="0"/>
          </a:p>
          <a:p>
            <a:pPr lvl="2" algn="l" rtl="0"/>
            <a:r>
              <a:rPr lang="en-US" dirty="0" smtClean="0"/>
              <a:t>Those inhibit </a:t>
            </a:r>
            <a:r>
              <a:rPr lang="en-US" dirty="0"/>
              <a:t>cytochrome </a:t>
            </a:r>
            <a:r>
              <a:rPr lang="en-US" dirty="0" smtClean="0"/>
              <a:t>CYP3A4, </a:t>
            </a:r>
            <a:r>
              <a:rPr lang="en-US" dirty="0"/>
              <a:t>as well as with </a:t>
            </a:r>
            <a:r>
              <a:rPr lang="en-US" dirty="0" smtClean="0"/>
              <a:t>fibrates</a:t>
            </a:r>
          </a:p>
          <a:p>
            <a:pPr lvl="2" algn="l" rtl="0"/>
            <a:r>
              <a:rPr lang="en-US" dirty="0" smtClean="0"/>
              <a:t>Drug </a:t>
            </a:r>
            <a:r>
              <a:rPr lang="en-US" dirty="0"/>
              <a:t>or drug class </a:t>
            </a:r>
            <a:r>
              <a:rPr lang="en-US" dirty="0" smtClean="0"/>
              <a:t>that is </a:t>
            </a:r>
            <a:r>
              <a:rPr lang="en-US" dirty="0"/>
              <a:t>independently considered a risk factor for </a:t>
            </a:r>
            <a:r>
              <a:rPr lang="en-US" dirty="0" smtClean="0"/>
              <a:t>myopathy: </a:t>
            </a:r>
            <a:r>
              <a:rPr lang="en-US" dirty="0"/>
              <a:t>glucocorticoids, cyclosporine, </a:t>
            </a:r>
            <a:r>
              <a:rPr lang="en-US" dirty="0" err="1" smtClean="0"/>
              <a:t>daptomycin</a:t>
            </a:r>
            <a:r>
              <a:rPr lang="en-US" dirty="0" smtClean="0"/>
              <a:t>, zidovudine</a:t>
            </a:r>
          </a:p>
          <a:p>
            <a:pPr lvl="2" algn="l" rtl="0"/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8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1800" dirty="0"/>
              <a:t>Simvastatin, lovastatin, and to a lesser extent atorvastatin are metabolized by CYP3A4. </a:t>
            </a:r>
            <a:r>
              <a:rPr lang="en-US" sz="1800" dirty="0" err="1"/>
              <a:t>Fluvastatin</a:t>
            </a:r>
            <a:r>
              <a:rPr lang="en-US" sz="1800" dirty="0"/>
              <a:t> </a:t>
            </a:r>
            <a:r>
              <a:rPr lang="en-US" sz="1800" dirty="0" smtClean="0"/>
              <a:t>clearance is </a:t>
            </a:r>
            <a:r>
              <a:rPr lang="en-US" sz="1800" dirty="0"/>
              <a:t>partly dependent upon CYP2C9 metabolism whereas </a:t>
            </a:r>
            <a:r>
              <a:rPr lang="en-US" sz="1800" dirty="0" err="1"/>
              <a:t>rosuvastatin</a:t>
            </a:r>
            <a:r>
              <a:rPr lang="en-US" sz="1800" dirty="0"/>
              <a:t>, </a:t>
            </a:r>
            <a:r>
              <a:rPr lang="en-US" sz="1800" dirty="0" err="1"/>
              <a:t>pitavastatin</a:t>
            </a:r>
            <a:r>
              <a:rPr lang="en-US" sz="1800" dirty="0"/>
              <a:t>, and pravastatin are </a:t>
            </a:r>
            <a:r>
              <a:rPr lang="en-US" sz="1800" dirty="0" smtClean="0"/>
              <a:t>cleared primarily </a:t>
            </a:r>
            <a:r>
              <a:rPr lang="en-US" sz="1800" dirty="0"/>
              <a:t>by non CYP-450 transformations and affected by fewer significant </a:t>
            </a:r>
            <a:r>
              <a:rPr lang="en-US" sz="1800" dirty="0" smtClean="0"/>
              <a:t>interactions.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1800" dirty="0"/>
              <a:t>An increased risk of </a:t>
            </a:r>
            <a:r>
              <a:rPr lang="en-US" sz="1800" dirty="0" smtClean="0"/>
              <a:t>muscle toxicity</a:t>
            </a:r>
            <a:r>
              <a:rPr lang="en-US" sz="1800" dirty="0"/>
              <a:t>, as high as 1 to 5 percent, has been described with the administration of some statins (</a:t>
            </a:r>
            <a:r>
              <a:rPr lang="en-US" sz="1800" dirty="0" err="1" smtClean="0"/>
              <a:t>eg</a:t>
            </a:r>
            <a:r>
              <a:rPr lang="en-US" sz="1800" dirty="0" smtClean="0"/>
              <a:t>, lovastatin </a:t>
            </a:r>
            <a:r>
              <a:rPr lang="en-US" sz="1800" dirty="0"/>
              <a:t>and atorvastatin) with </a:t>
            </a:r>
            <a:r>
              <a:rPr lang="en-US" sz="1800" dirty="0" smtClean="0"/>
              <a:t>gemfibrozil.</a:t>
            </a:r>
          </a:p>
          <a:p>
            <a:pPr algn="l" rtl="0">
              <a:buSzPct val="100000"/>
              <a:buFont typeface="Arial" panose="020B0604020202020204" pitchFamily="34" charset="0"/>
              <a:buChar char="•"/>
            </a:pPr>
            <a:r>
              <a:rPr lang="en-US" sz="2100" b="1" dirty="0" smtClean="0"/>
              <a:t>Exercise</a:t>
            </a:r>
          </a:p>
          <a:p>
            <a:pPr lvl="1" algn="l" rtl="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Unaccustomed vigorous exercise </a:t>
            </a:r>
            <a:r>
              <a:rPr lang="en-US" sz="1800" dirty="0" smtClean="0"/>
              <a:t>in those </a:t>
            </a:r>
            <a:r>
              <a:rPr lang="en-US" sz="1800" dirty="0"/>
              <a:t>on statins may increase the risk for muscle </a:t>
            </a:r>
            <a:r>
              <a:rPr lang="en-US" sz="1800" dirty="0" smtClean="0"/>
              <a:t>injury.</a:t>
            </a:r>
          </a:p>
          <a:p>
            <a:pPr lvl="1" algn="l" rtl="0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A </a:t>
            </a:r>
            <a:r>
              <a:rPr lang="en-US" sz="1800" dirty="0"/>
              <a:t>graduated training program affords </a:t>
            </a:r>
            <a:r>
              <a:rPr lang="en-US" sz="1800" dirty="0" smtClean="0"/>
              <a:t>time for </a:t>
            </a:r>
            <a:r>
              <a:rPr lang="en-US" sz="1800" dirty="0"/>
              <a:t>metabolic adaptation that can mitigate this </a:t>
            </a:r>
            <a:r>
              <a:rPr lang="en-US" sz="1800" dirty="0" smtClean="0"/>
              <a:t>risk.</a:t>
            </a:r>
          </a:p>
          <a:p>
            <a:pPr lvl="1" algn="l" rtl="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Graduated physical training, which induces mitochondrial biogenesis and upregulation of antioxidant </a:t>
            </a:r>
            <a:r>
              <a:rPr lang="en-US" sz="1800" dirty="0" smtClean="0"/>
              <a:t>defense mechanisms</a:t>
            </a:r>
            <a:r>
              <a:rPr lang="en-US" sz="1800" dirty="0"/>
              <a:t>, appears to protect skeletal muscle fibers from the pro-oxidant effects of </a:t>
            </a:r>
            <a:r>
              <a:rPr lang="en-US" sz="1800" dirty="0" smtClean="0"/>
              <a:t>statins.</a:t>
            </a:r>
          </a:p>
          <a:p>
            <a:pPr marL="365760" lvl="1" indent="0" algn="l" rtl="0">
              <a:buSzPct val="100000"/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8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Cocaine</a:t>
            </a:r>
            <a:r>
              <a:rPr lang="en-US" dirty="0"/>
              <a:t> </a:t>
            </a:r>
            <a:endParaRPr lang="en-US" dirty="0" smtClean="0"/>
          </a:p>
          <a:p>
            <a:pPr lvl="1" algn="l" rtl="0"/>
            <a:r>
              <a:rPr lang="en-US" sz="1800" dirty="0"/>
              <a:t>Muscle injury ranging from </a:t>
            </a:r>
            <a:r>
              <a:rPr lang="en-US" sz="1800" b="1" dirty="0"/>
              <a:t>asymptomatic </a:t>
            </a:r>
            <a:r>
              <a:rPr lang="en-US" sz="1800" b="1" dirty="0" smtClean="0"/>
              <a:t>CPK </a:t>
            </a:r>
            <a:r>
              <a:rPr lang="en-US" sz="1800" b="1" dirty="0"/>
              <a:t>elevation to massive rhabdomyolysis with </a:t>
            </a:r>
            <a:r>
              <a:rPr lang="en-US" sz="1800" b="1" dirty="0" smtClean="0"/>
              <a:t>acute renal </a:t>
            </a:r>
            <a:r>
              <a:rPr lang="en-US" sz="1800" b="1" dirty="0"/>
              <a:t>failure </a:t>
            </a:r>
            <a:r>
              <a:rPr lang="en-US" sz="1800" dirty="0"/>
              <a:t>has been </a:t>
            </a:r>
            <a:r>
              <a:rPr lang="en-US" sz="1800" dirty="0" smtClean="0"/>
              <a:t>reported.</a:t>
            </a:r>
          </a:p>
          <a:p>
            <a:pPr lvl="1" algn="l" rtl="0"/>
            <a:r>
              <a:rPr lang="en-US" sz="1800" dirty="0">
                <a:solidFill>
                  <a:srgbClr val="FF0000"/>
                </a:solidFill>
              </a:rPr>
              <a:t>Direct cocaine-induced muscle injury </a:t>
            </a:r>
            <a:r>
              <a:rPr lang="en-US" sz="1800" dirty="0"/>
              <a:t>may result from the markedly </a:t>
            </a:r>
            <a:r>
              <a:rPr lang="en-US" sz="1800" b="1" dirty="0"/>
              <a:t>increased sympathomimetic </a:t>
            </a:r>
            <a:r>
              <a:rPr lang="en-US" sz="1800" b="1" dirty="0" smtClean="0"/>
              <a:t>activity induced </a:t>
            </a:r>
            <a:r>
              <a:rPr lang="en-US" sz="1800" b="1" dirty="0"/>
              <a:t>by cocaine</a:t>
            </a:r>
            <a:r>
              <a:rPr lang="en-US" sz="1800" dirty="0"/>
              <a:t>. </a:t>
            </a:r>
            <a:r>
              <a:rPr lang="en-US" sz="1800" b="1" dirty="0"/>
              <a:t>Severe</a:t>
            </a:r>
            <a:r>
              <a:rPr lang="en-US" sz="1800" dirty="0"/>
              <a:t> </a:t>
            </a:r>
            <a:r>
              <a:rPr lang="en-US" sz="1800" b="1" dirty="0"/>
              <a:t>arterial vasoconstriction </a:t>
            </a:r>
            <a:r>
              <a:rPr lang="en-US" sz="1800" dirty="0"/>
              <a:t>can cause </a:t>
            </a:r>
            <a:r>
              <a:rPr lang="en-US" sz="1800" b="1" dirty="0"/>
              <a:t>skeletal muscle ischemia </a:t>
            </a:r>
            <a:r>
              <a:rPr lang="en-US" sz="1800" dirty="0"/>
              <a:t>and </a:t>
            </a:r>
            <a:r>
              <a:rPr lang="en-US" sz="1800" b="1" dirty="0" smtClean="0"/>
              <a:t>infarction</a:t>
            </a:r>
            <a:r>
              <a:rPr lang="en-US" sz="1800" dirty="0" smtClean="0"/>
              <a:t>, also </a:t>
            </a:r>
            <a:r>
              <a:rPr lang="en-US" sz="1800" b="1" dirty="0"/>
              <a:t>cocaine-induced vasospasm causes myocardial, cerebral, skin, or digital </a:t>
            </a:r>
            <a:r>
              <a:rPr lang="en-US" sz="1800" b="1" dirty="0" smtClean="0"/>
              <a:t>infarction</a:t>
            </a:r>
            <a:r>
              <a:rPr lang="en-US" sz="1800" dirty="0" smtClean="0"/>
              <a:t>. </a:t>
            </a:r>
          </a:p>
          <a:p>
            <a:pPr lvl="1" algn="l" rtl="0"/>
            <a:r>
              <a:rPr lang="en-US" sz="1800" dirty="0" smtClean="0">
                <a:solidFill>
                  <a:srgbClr val="FF0000"/>
                </a:solidFill>
              </a:rPr>
              <a:t>An alternative mechanism: </a:t>
            </a:r>
            <a:r>
              <a:rPr lang="en-US" sz="1800" b="1" dirty="0" smtClean="0"/>
              <a:t>cocaine-induced </a:t>
            </a:r>
            <a:r>
              <a:rPr lang="en-US" sz="1800" b="1" dirty="0"/>
              <a:t>inhibition of the reuptake of </a:t>
            </a:r>
            <a:r>
              <a:rPr lang="en-US" sz="1800" b="1" dirty="0" err="1"/>
              <a:t>catecholamines</a:t>
            </a:r>
            <a:r>
              <a:rPr lang="en-US" sz="1800" b="1" dirty="0"/>
              <a:t> at alpha </a:t>
            </a:r>
            <a:r>
              <a:rPr lang="en-US" sz="1800" b="1" dirty="0" smtClean="0"/>
              <a:t>adrenergic receptors</a:t>
            </a:r>
            <a:r>
              <a:rPr lang="en-US" sz="1800" dirty="0"/>
              <a:t>, which, in turn, leads to high intracellular calcium levels in muscle cells and to subsequent </a:t>
            </a:r>
            <a:r>
              <a:rPr lang="en-US" sz="1800" dirty="0" smtClean="0"/>
              <a:t>cell damage and rhabdomyolysis.</a:t>
            </a:r>
          </a:p>
          <a:p>
            <a:pPr lvl="1" algn="l" rtl="0"/>
            <a:r>
              <a:rPr lang="en-US" sz="1800" dirty="0"/>
              <a:t>Muscle injury </a:t>
            </a:r>
            <a:r>
              <a:rPr lang="en-US" sz="1800" dirty="0" smtClean="0"/>
              <a:t>can occur </a:t>
            </a:r>
            <a:r>
              <a:rPr lang="en-US" sz="1800" dirty="0"/>
              <a:t>after oral or intranasal cocaine use but may be more common after </a:t>
            </a:r>
            <a:r>
              <a:rPr lang="en-US" sz="1800" dirty="0" smtClean="0"/>
              <a:t>IV </a:t>
            </a:r>
            <a:r>
              <a:rPr lang="en-US" sz="1800" dirty="0"/>
              <a:t>use or after smoking </a:t>
            </a:r>
            <a:r>
              <a:rPr lang="en-US" sz="1800" dirty="0" smtClean="0"/>
              <a:t>the alkaloid-free </a:t>
            </a:r>
            <a:r>
              <a:rPr lang="en-US" sz="1800" dirty="0"/>
              <a:t>base (crack cocaine) because of the more rapid and higher blood levels of the drug achieved </a:t>
            </a:r>
            <a:r>
              <a:rPr lang="en-US" sz="1800" dirty="0" smtClean="0"/>
              <a:t>via those routes.</a:t>
            </a:r>
          </a:p>
          <a:p>
            <a:pPr lvl="1" algn="l" rtl="0"/>
            <a:r>
              <a:rPr lang="en-US" sz="1800" b="1" dirty="0"/>
              <a:t>Muscle injury can occur after a one-time use of the drug or after repeated use</a:t>
            </a:r>
            <a:r>
              <a:rPr lang="en-US" sz="1800" dirty="0"/>
              <a:t>. </a:t>
            </a:r>
            <a:endParaRPr lang="en-US" sz="1800" dirty="0" smtClean="0"/>
          </a:p>
          <a:p>
            <a:pPr lvl="1" algn="l" rtl="0"/>
            <a:r>
              <a:rPr lang="en-US" sz="1800" dirty="0" smtClean="0"/>
              <a:t>The </a:t>
            </a:r>
            <a:r>
              <a:rPr lang="en-US" sz="1800" b="1" dirty="0"/>
              <a:t>onset </a:t>
            </a:r>
            <a:r>
              <a:rPr lang="en-US" sz="1800" b="1" dirty="0" smtClean="0"/>
              <a:t>of muscle </a:t>
            </a:r>
            <a:r>
              <a:rPr lang="en-US" sz="1800" b="1" dirty="0"/>
              <a:t>involvement </a:t>
            </a:r>
            <a:r>
              <a:rPr lang="en-US" sz="1800" dirty="0"/>
              <a:t>is usually </a:t>
            </a:r>
            <a:r>
              <a:rPr lang="en-US" sz="1800" b="1" dirty="0"/>
              <a:t>within hours after drug </a:t>
            </a:r>
            <a:r>
              <a:rPr lang="en-US" sz="1800" b="1" dirty="0" smtClean="0"/>
              <a:t>administration.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0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6294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Antimalarial drugs 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l" rtl="0"/>
            <a:r>
              <a:rPr lang="en-US" sz="1800" dirty="0"/>
              <a:t>Antimalarial drugs used in the treatment of rheumatoid arthritis and systemic </a:t>
            </a:r>
            <a:r>
              <a:rPr lang="en-US" sz="1800" dirty="0" smtClean="0"/>
              <a:t>lupus erythematosus </a:t>
            </a:r>
            <a:r>
              <a:rPr lang="en-US" sz="1800" dirty="0"/>
              <a:t>have been reported to cause a toxic neuropathy, myopathy, and </a:t>
            </a:r>
            <a:r>
              <a:rPr lang="en-US" sz="1800" dirty="0" smtClean="0"/>
              <a:t>cardiomyopathy: </a:t>
            </a:r>
            <a:r>
              <a:rPr lang="en-US" sz="1800" b="1" dirty="0"/>
              <a:t>chloroquine, </a:t>
            </a:r>
            <a:r>
              <a:rPr lang="en-US" sz="1800" b="1" dirty="0" smtClean="0"/>
              <a:t>hydroxychloroquine and </a:t>
            </a:r>
            <a:r>
              <a:rPr lang="en-US" sz="1800" b="1" dirty="0" err="1" smtClean="0"/>
              <a:t>amodiaquine</a:t>
            </a:r>
            <a:endParaRPr lang="en-US" sz="1800" b="1" dirty="0" smtClean="0"/>
          </a:p>
          <a:p>
            <a:pPr lvl="1" algn="l" rtl="0"/>
            <a:r>
              <a:rPr lang="en-US" sz="1800" dirty="0" smtClean="0"/>
              <a:t>Duration </a:t>
            </a:r>
            <a:r>
              <a:rPr lang="en-US" sz="1800" dirty="0"/>
              <a:t>of antimalarial therapy prior to the onset of weakness varies widely from less than one year </a:t>
            </a:r>
            <a:r>
              <a:rPr lang="en-US" sz="1800" dirty="0" smtClean="0"/>
              <a:t>to more </a:t>
            </a:r>
            <a:r>
              <a:rPr lang="en-US" sz="1800" dirty="0"/>
              <a:t>than 10 years </a:t>
            </a:r>
            <a:endParaRPr lang="en-US" sz="1800" dirty="0" smtClean="0"/>
          </a:p>
          <a:p>
            <a:pPr lvl="1" algn="l" rtl="0"/>
            <a:r>
              <a:rPr lang="en-US" sz="1800" b="1" dirty="0" smtClean="0"/>
              <a:t>Myopathy </a:t>
            </a:r>
            <a:r>
              <a:rPr lang="en-US" sz="1800" b="1" dirty="0"/>
              <a:t>does not seem to relate to dose </a:t>
            </a:r>
            <a:endParaRPr lang="en-US" sz="1800" b="1" dirty="0" smtClean="0"/>
          </a:p>
          <a:p>
            <a:pPr lvl="1" algn="l" rtl="0"/>
            <a:r>
              <a:rPr lang="en-US" sz="1800" b="1" dirty="0"/>
              <a:t>Antimalarial </a:t>
            </a:r>
            <a:r>
              <a:rPr lang="en-US" sz="1800" b="1" dirty="0" err="1"/>
              <a:t>neuromyopathy</a:t>
            </a:r>
            <a:r>
              <a:rPr lang="en-US" sz="1800" b="1" dirty="0"/>
              <a:t> </a:t>
            </a:r>
            <a:r>
              <a:rPr lang="en-US" sz="1800" b="1" dirty="0" smtClean="0"/>
              <a:t>due </a:t>
            </a:r>
            <a:r>
              <a:rPr lang="en-US" sz="1800" b="1" dirty="0"/>
              <a:t>to </a:t>
            </a:r>
            <a:r>
              <a:rPr lang="en-US" sz="1800" dirty="0" smtClean="0"/>
              <a:t>Accumulation </a:t>
            </a:r>
            <a:r>
              <a:rPr lang="en-US" sz="1800" dirty="0"/>
              <a:t>of chloroquine or hydroxychloroquine </a:t>
            </a:r>
            <a:r>
              <a:rPr lang="en-US" sz="1800" dirty="0" smtClean="0"/>
              <a:t>in lysosomes </a:t>
            </a:r>
            <a:r>
              <a:rPr lang="en-US" sz="1800" dirty="0"/>
              <a:t>and to the subsequent inhibition of lysosomal </a:t>
            </a:r>
            <a:r>
              <a:rPr lang="en-US" sz="1800" dirty="0" smtClean="0"/>
              <a:t>enzymes</a:t>
            </a:r>
          </a:p>
          <a:p>
            <a:pPr lvl="1" algn="l" rtl="0"/>
            <a:r>
              <a:rPr lang="en-US" sz="1800" b="1" dirty="0"/>
              <a:t>Weakness, neurologic deficits, and congestive heart failure resolve within months after discontinuation of </a:t>
            </a:r>
            <a:r>
              <a:rPr lang="en-US" sz="1800" b="1" dirty="0" smtClean="0"/>
              <a:t>the antimalarial </a:t>
            </a:r>
            <a:r>
              <a:rPr lang="en-US" sz="1800" b="1" dirty="0"/>
              <a:t>drug </a:t>
            </a:r>
            <a:r>
              <a:rPr lang="en-US" sz="1800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8180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Antipsychotic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drugs</a:t>
            </a:r>
          </a:p>
          <a:p>
            <a:pPr lvl="1" algn="l" rtl="0"/>
            <a:r>
              <a:rPr lang="en-US" sz="1900" dirty="0" smtClean="0"/>
              <a:t>Life </a:t>
            </a:r>
            <a:r>
              <a:rPr lang="en-US" sz="1900" dirty="0"/>
              <a:t>threatening neurologic </a:t>
            </a:r>
            <a:r>
              <a:rPr lang="en-US" sz="1900" dirty="0" smtClean="0"/>
              <a:t>emergency associated </a:t>
            </a:r>
            <a:r>
              <a:rPr lang="en-US" sz="1900" dirty="0"/>
              <a:t>with the use of neuroleptic agents and characterized by a </a:t>
            </a:r>
            <a:r>
              <a:rPr lang="en-US" sz="1900" b="1" dirty="0"/>
              <a:t>distinctive clinical syndrome of </a:t>
            </a:r>
            <a:r>
              <a:rPr lang="en-US" sz="1900" b="1" dirty="0" smtClean="0"/>
              <a:t>mental status </a:t>
            </a:r>
            <a:r>
              <a:rPr lang="en-US" sz="1900" b="1" dirty="0"/>
              <a:t>change, rigidity, fever, and </a:t>
            </a:r>
            <a:r>
              <a:rPr lang="en-US" sz="1800" b="1" dirty="0"/>
              <a:t>autonomic </a:t>
            </a:r>
            <a:r>
              <a:rPr lang="en-US" sz="1800" b="1" dirty="0" smtClean="0"/>
              <a:t>instability</a:t>
            </a:r>
            <a:r>
              <a:rPr lang="en-US" sz="1900" dirty="0" smtClean="0"/>
              <a:t>.</a:t>
            </a:r>
          </a:p>
          <a:p>
            <a:pPr lvl="1" algn="l" rtl="0"/>
            <a:r>
              <a:rPr lang="en-US" sz="1900" dirty="0"/>
              <a:t>0.02 to 3 </a:t>
            </a:r>
            <a:r>
              <a:rPr lang="en-US" sz="1900" dirty="0" smtClean="0"/>
              <a:t>percent among </a:t>
            </a:r>
            <a:r>
              <a:rPr lang="en-US" sz="1900" dirty="0"/>
              <a:t>patients taking neuroleptic </a:t>
            </a:r>
            <a:r>
              <a:rPr lang="en-US" sz="1900" dirty="0" smtClean="0"/>
              <a:t>agents</a:t>
            </a:r>
          </a:p>
          <a:p>
            <a:pPr lvl="1" algn="l" rtl="0"/>
            <a:r>
              <a:rPr lang="en-US" sz="1900" b="1" dirty="0" smtClean="0"/>
              <a:t>Most </a:t>
            </a:r>
            <a:r>
              <a:rPr lang="en-US" sz="1900" b="1" dirty="0"/>
              <a:t>often seen with the "typical" high potency neuroleptic agents (</a:t>
            </a:r>
            <a:r>
              <a:rPr lang="en-US" sz="1900" b="1" dirty="0" err="1" smtClean="0"/>
              <a:t>eg</a:t>
            </a:r>
            <a:r>
              <a:rPr lang="en-US" sz="1900" b="1" dirty="0" smtClean="0"/>
              <a:t>, haloperidol</a:t>
            </a:r>
            <a:r>
              <a:rPr lang="en-US" sz="1900" b="1" dirty="0"/>
              <a:t>, </a:t>
            </a:r>
            <a:r>
              <a:rPr lang="en-US" sz="1900" b="1" dirty="0" err="1"/>
              <a:t>fluphenazine</a:t>
            </a:r>
            <a:r>
              <a:rPr lang="en-US" sz="1900" b="1" dirty="0" smtClean="0"/>
              <a:t>).</a:t>
            </a:r>
          </a:p>
          <a:p>
            <a:pPr lvl="1" algn="l" rtl="0"/>
            <a:r>
              <a:rPr lang="en-US" sz="1900" dirty="0"/>
              <a:t>However, every class of neuroleptic drug has been implicated, including </a:t>
            </a:r>
            <a:r>
              <a:rPr lang="en-US" sz="1900" dirty="0" smtClean="0"/>
              <a:t>the low </a:t>
            </a:r>
            <a:r>
              <a:rPr lang="en-US" sz="1900" dirty="0"/>
              <a:t>potency (</a:t>
            </a:r>
            <a:r>
              <a:rPr lang="en-US" sz="1900" dirty="0" err="1"/>
              <a:t>eg</a:t>
            </a:r>
            <a:r>
              <a:rPr lang="en-US" sz="1900" dirty="0"/>
              <a:t>, chlorpromazine) and the newer "atypical" antipsychotic drugs (</a:t>
            </a:r>
            <a:r>
              <a:rPr lang="en-US" sz="1900" dirty="0" err="1"/>
              <a:t>eg</a:t>
            </a:r>
            <a:r>
              <a:rPr lang="en-US" sz="1900" dirty="0"/>
              <a:t>, clozapine, risperidone,</a:t>
            </a:r>
            <a:br>
              <a:rPr lang="en-US" sz="1900" dirty="0"/>
            </a:br>
            <a:r>
              <a:rPr lang="en-US" sz="1900" dirty="0"/>
              <a:t>olanzapine) as well as antiemetic drugs (</a:t>
            </a:r>
            <a:r>
              <a:rPr lang="en-US" sz="1900" dirty="0" err="1"/>
              <a:t>eg</a:t>
            </a:r>
            <a:r>
              <a:rPr lang="en-US" sz="1900" dirty="0"/>
              <a:t>, metoclopramide, promethazine</a:t>
            </a:r>
            <a:r>
              <a:rPr lang="en-US" sz="1900" dirty="0" smtClean="0"/>
              <a:t>)</a:t>
            </a:r>
          </a:p>
          <a:p>
            <a:pPr lvl="1" algn="l" rtl="0"/>
            <a:r>
              <a:rPr lang="en-US" sz="1900" b="1" dirty="0" smtClean="0"/>
              <a:t>Symptoms </a:t>
            </a:r>
            <a:r>
              <a:rPr lang="en-US" sz="1900" b="1" dirty="0"/>
              <a:t>usually develop during the first two weeks </a:t>
            </a:r>
            <a:r>
              <a:rPr lang="en-US" sz="1900" b="1" dirty="0" smtClean="0"/>
              <a:t>of neuroleptic </a:t>
            </a:r>
            <a:r>
              <a:rPr lang="en-US" sz="1900" b="1" dirty="0"/>
              <a:t>therapy, the association of </a:t>
            </a:r>
            <a:r>
              <a:rPr lang="en-US" sz="1900" b="1" dirty="0" smtClean="0"/>
              <a:t>the syndrome </a:t>
            </a:r>
            <a:r>
              <a:rPr lang="en-US" sz="1900" b="1" dirty="0"/>
              <a:t>with drug use is idiosyncratic</a:t>
            </a:r>
            <a:r>
              <a:rPr lang="en-US" sz="1900" dirty="0"/>
              <a:t>. </a:t>
            </a:r>
            <a:r>
              <a:rPr lang="en-US" sz="1900" b="1" dirty="0"/>
              <a:t>NMS can occur after a single dose or after treatment with the </a:t>
            </a:r>
            <a:r>
              <a:rPr lang="en-US" sz="1900" b="1" dirty="0" smtClean="0"/>
              <a:t>same agent </a:t>
            </a:r>
            <a:r>
              <a:rPr lang="en-US" sz="1900" b="1" dirty="0"/>
              <a:t>at the same dose for many </a:t>
            </a:r>
            <a:r>
              <a:rPr lang="en-US" sz="1900" b="1" dirty="0" smtClean="0"/>
              <a:t>years</a:t>
            </a:r>
            <a:r>
              <a:rPr lang="en-US" sz="1900" dirty="0" smtClean="0"/>
              <a:t>. </a:t>
            </a:r>
            <a:r>
              <a:rPr lang="en-US" sz="1900" b="1" dirty="0"/>
              <a:t>It is not a dose-dependent phenomenon</a:t>
            </a:r>
            <a:r>
              <a:rPr lang="en-US" sz="1900" dirty="0"/>
              <a:t>, but </a:t>
            </a:r>
            <a:r>
              <a:rPr lang="en-US" sz="1900" b="1" dirty="0"/>
              <a:t>higher doses are </a:t>
            </a:r>
            <a:r>
              <a:rPr lang="en-US" sz="1900" b="1" dirty="0" smtClean="0"/>
              <a:t>a risk factor</a:t>
            </a:r>
            <a:r>
              <a:rPr lang="en-US" sz="1900" dirty="0" smtClean="0"/>
              <a:t>. </a:t>
            </a:r>
            <a:r>
              <a:rPr lang="en-US" sz="1900" dirty="0"/>
              <a:t>Case-control studies implicate </a:t>
            </a:r>
            <a:r>
              <a:rPr lang="en-US" sz="1900" b="1" dirty="0"/>
              <a:t>recent or rapid dose escalation</a:t>
            </a:r>
            <a:r>
              <a:rPr lang="en-US" sz="1900" dirty="0"/>
              <a:t>, </a:t>
            </a:r>
            <a:r>
              <a:rPr lang="en-US" sz="1900" b="1" dirty="0"/>
              <a:t>a switch from one agent </a:t>
            </a:r>
            <a:r>
              <a:rPr lang="en-US" sz="1900" b="1" dirty="0" smtClean="0"/>
              <a:t>to another</a:t>
            </a:r>
            <a:r>
              <a:rPr lang="en-US" sz="1900" dirty="0"/>
              <a:t>, and </a:t>
            </a:r>
            <a:r>
              <a:rPr lang="en-US" sz="1900" b="1" dirty="0"/>
              <a:t>parenteral administration as risk </a:t>
            </a:r>
            <a:r>
              <a:rPr lang="en-US" sz="1900" b="1" dirty="0" smtClean="0"/>
              <a:t>factors</a:t>
            </a:r>
            <a:r>
              <a:rPr lang="en-US" sz="1900" dirty="0" smtClean="0"/>
              <a:t>. </a:t>
            </a:r>
            <a:endParaRPr lang="en-US" dirty="0" smtClean="0"/>
          </a:p>
          <a:p>
            <a:pPr lvl="1" algn="l" rtl="0"/>
            <a:r>
              <a:rPr lang="en-US" b="1" dirty="0"/>
              <a:t>Associated risk </a:t>
            </a:r>
            <a:r>
              <a:rPr lang="en-US" b="1" dirty="0" smtClean="0"/>
              <a:t>factors: </a:t>
            </a:r>
            <a:r>
              <a:rPr lang="en-US" dirty="0"/>
              <a:t>use </a:t>
            </a:r>
            <a:r>
              <a:rPr lang="en-US" dirty="0" smtClean="0"/>
              <a:t>of higher </a:t>
            </a:r>
            <a:r>
              <a:rPr lang="en-US" dirty="0"/>
              <a:t>doses, rapid escalation, and parenteral </a:t>
            </a:r>
            <a:r>
              <a:rPr lang="en-US" dirty="0" smtClean="0"/>
              <a:t>therapy.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4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/>
          <a:lstStyle/>
          <a:p>
            <a:pPr algn="l" rtl="0"/>
            <a:r>
              <a:rPr lang="en-US" b="1" dirty="0" err="1">
                <a:solidFill>
                  <a:srgbClr val="0070C0"/>
                </a:solidFill>
              </a:rPr>
              <a:t>Antiparkinson</a:t>
            </a:r>
            <a:r>
              <a:rPr lang="en-US" b="1" dirty="0">
                <a:solidFill>
                  <a:srgbClr val="0070C0"/>
                </a:solidFill>
              </a:rPr>
              <a:t> medication withdrawal </a:t>
            </a:r>
          </a:p>
          <a:p>
            <a:pPr lvl="1" algn="l" rtl="0"/>
            <a:endParaRPr lang="en-US" b="1" dirty="0" smtClean="0"/>
          </a:p>
          <a:p>
            <a:pPr lvl="1" algn="l" rtl="0"/>
            <a:r>
              <a:rPr lang="en-US" b="1" dirty="0" smtClean="0"/>
              <a:t>NMS</a:t>
            </a:r>
            <a:r>
              <a:rPr lang="en-US" dirty="0" smtClean="0"/>
              <a:t> </a:t>
            </a:r>
            <a:r>
              <a:rPr lang="en-US" dirty="0"/>
              <a:t>is also seen in patients treated for parkinsonism in the </a:t>
            </a:r>
            <a:r>
              <a:rPr lang="en-US" b="1" dirty="0" smtClean="0"/>
              <a:t>setting of </a:t>
            </a:r>
            <a:r>
              <a:rPr lang="en-US" b="1" dirty="0"/>
              <a:t>withdrawal of L-Dopa or dopamine agonist therapy, as well as with dose reductions and a switch from </a:t>
            </a:r>
            <a:r>
              <a:rPr lang="en-US" b="1" dirty="0" smtClean="0"/>
              <a:t>one agent </a:t>
            </a:r>
            <a:r>
              <a:rPr lang="en-US" b="1" dirty="0"/>
              <a:t>to </a:t>
            </a:r>
            <a:r>
              <a:rPr lang="en-US" b="1" dirty="0" smtClean="0"/>
              <a:t>another.</a:t>
            </a:r>
          </a:p>
          <a:p>
            <a:pPr lvl="1" algn="l" rtl="0"/>
            <a:endParaRPr lang="en-US" b="1" dirty="0" smtClean="0"/>
          </a:p>
          <a:p>
            <a:pPr lvl="1" algn="l" rtl="0"/>
            <a:r>
              <a:rPr lang="en-US" b="1" dirty="0" smtClean="0"/>
              <a:t>Infection </a:t>
            </a:r>
            <a:r>
              <a:rPr lang="en-US" dirty="0"/>
              <a:t>and </a:t>
            </a:r>
            <a:r>
              <a:rPr lang="en-US" b="1" dirty="0"/>
              <a:t>surgery</a:t>
            </a:r>
            <a:r>
              <a:rPr lang="en-US" dirty="0"/>
              <a:t> are </a:t>
            </a:r>
            <a:r>
              <a:rPr lang="en-US" b="1" dirty="0"/>
              <a:t>possible precipitants </a:t>
            </a:r>
            <a:r>
              <a:rPr lang="en-US" dirty="0"/>
              <a:t>as </a:t>
            </a:r>
            <a:r>
              <a:rPr lang="en-US" dirty="0" smtClean="0"/>
              <a:t>well.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Called </a:t>
            </a:r>
            <a:r>
              <a:rPr lang="en-US" dirty="0"/>
              <a:t>neuroleptic malignant-like syndrome or parkinsonism</a:t>
            </a:r>
            <a:br>
              <a:rPr lang="en-US" dirty="0"/>
            </a:br>
            <a:r>
              <a:rPr lang="en-US" dirty="0"/>
              <a:t>hyperpyrexia syndrome as well as acute akinesia or the malignant syndrome in Parkinson </a:t>
            </a:r>
            <a:r>
              <a:rPr lang="en-US" dirty="0" smtClean="0"/>
              <a:t>disease.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6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"/>
            <a:ext cx="86868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21299999" rev="0"/>
            </a:camera>
            <a:lightRig rig="threePt" dir="t"/>
          </a:scene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52400"/>
            <a:ext cx="8686800" cy="89255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Drug Induced Myopathies</a:t>
            </a:r>
            <a:endParaRPr lang="fa-IR" sz="5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92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610600" cy="6705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>
                <a:solidFill>
                  <a:srgbClr val="0070C0"/>
                </a:solidFill>
              </a:rPr>
              <a:t>Colchicine</a:t>
            </a:r>
          </a:p>
          <a:p>
            <a:pPr lvl="1" algn="l" rtl="0"/>
            <a:r>
              <a:rPr lang="en-US" b="1" dirty="0" err="1"/>
              <a:t>Neuromyopathy</a:t>
            </a:r>
            <a:r>
              <a:rPr lang="en-US" dirty="0"/>
              <a:t> with colchicine can occur in the setting of </a:t>
            </a:r>
            <a:r>
              <a:rPr lang="en-US" b="1" dirty="0"/>
              <a:t>acute overdose </a:t>
            </a:r>
            <a:r>
              <a:rPr lang="en-US" dirty="0"/>
              <a:t>or even in the </a:t>
            </a:r>
            <a:r>
              <a:rPr lang="en-US" b="1" dirty="0" smtClean="0"/>
              <a:t>setting of </a:t>
            </a:r>
            <a:r>
              <a:rPr lang="en-US" b="1" dirty="0"/>
              <a:t>chronic administration in therapeutic </a:t>
            </a:r>
            <a:r>
              <a:rPr lang="en-US" b="1" dirty="0" smtClean="0"/>
              <a:t>doses</a:t>
            </a:r>
            <a:r>
              <a:rPr lang="en-US" dirty="0" smtClean="0"/>
              <a:t>.</a:t>
            </a:r>
          </a:p>
          <a:p>
            <a:pPr lvl="1" algn="l" rtl="0"/>
            <a:r>
              <a:rPr lang="en-US" dirty="0"/>
              <a:t>The pathogenesis of colchicine </a:t>
            </a:r>
            <a:r>
              <a:rPr lang="en-US" dirty="0" err="1"/>
              <a:t>neuromyopathy</a:t>
            </a:r>
            <a:r>
              <a:rPr lang="en-US" dirty="0"/>
              <a:t> is </a:t>
            </a:r>
            <a:r>
              <a:rPr lang="en-US" dirty="0" smtClean="0"/>
              <a:t>unknown</a:t>
            </a:r>
          </a:p>
          <a:p>
            <a:pPr lvl="2" algn="l" rtl="0"/>
            <a:r>
              <a:rPr lang="en-US" dirty="0" smtClean="0"/>
              <a:t>Thought </a:t>
            </a:r>
            <a:r>
              <a:rPr lang="en-US" dirty="0"/>
              <a:t>to be related to colchicine’s </a:t>
            </a:r>
            <a:r>
              <a:rPr lang="en-US" dirty="0" smtClean="0"/>
              <a:t>known effect </a:t>
            </a:r>
            <a:r>
              <a:rPr lang="en-US" dirty="0"/>
              <a:t>on microtubule function, leading to impaired axonal transport in peripheral nerves and to alteration of </a:t>
            </a:r>
            <a:r>
              <a:rPr lang="en-US" dirty="0" smtClean="0"/>
              <a:t>the muscle </a:t>
            </a:r>
            <a:r>
              <a:rPr lang="en-US" dirty="0"/>
              <a:t>cytoskeleton that is necessary for the normal movement of lysosomes in the </a:t>
            </a:r>
            <a:r>
              <a:rPr lang="en-US" dirty="0" smtClean="0"/>
              <a:t>cell.</a:t>
            </a:r>
          </a:p>
          <a:p>
            <a:pPr lvl="1" algn="l" rtl="0"/>
            <a:r>
              <a:rPr lang="en-US" sz="1800" b="1" dirty="0" smtClean="0"/>
              <a:t>Increased risk: </a:t>
            </a:r>
            <a:r>
              <a:rPr lang="en-US" sz="1800" dirty="0"/>
              <a:t>Chronic </a:t>
            </a:r>
            <a:r>
              <a:rPr lang="en-US" sz="1800" dirty="0" smtClean="0"/>
              <a:t>kidney disease, </a:t>
            </a:r>
            <a:r>
              <a:rPr lang="en-US" sz="1800" dirty="0"/>
              <a:t>CYP34A </a:t>
            </a:r>
            <a:r>
              <a:rPr lang="en-US" sz="1800" dirty="0" smtClean="0"/>
              <a:t>inhibitors </a:t>
            </a:r>
            <a:r>
              <a:rPr lang="en-US" sz="1800" dirty="0"/>
              <a:t>including macrolide antibiotics, </a:t>
            </a:r>
            <a:r>
              <a:rPr lang="en-US" sz="1800" dirty="0" err="1"/>
              <a:t>cyclosporin</a:t>
            </a:r>
            <a:r>
              <a:rPr lang="en-US" sz="1800" dirty="0"/>
              <a:t>, </a:t>
            </a:r>
            <a:r>
              <a:rPr lang="en-US" sz="1800" dirty="0" smtClean="0"/>
              <a:t>azoles, and </a:t>
            </a:r>
            <a:r>
              <a:rPr lang="en-US" sz="1800" dirty="0"/>
              <a:t>protease </a:t>
            </a:r>
            <a:r>
              <a:rPr lang="en-US" sz="1800" dirty="0" smtClean="0"/>
              <a:t>inhibitors</a:t>
            </a:r>
          </a:p>
          <a:p>
            <a:pPr lvl="1" algn="l" rtl="0"/>
            <a:r>
              <a:rPr lang="en-US" sz="1800" dirty="0" smtClean="0"/>
              <a:t>Typically </a:t>
            </a:r>
            <a:r>
              <a:rPr lang="en-US" sz="1800" b="1" dirty="0"/>
              <a:t>present with proximal muscle weakness, often more prominent in the lower </a:t>
            </a:r>
            <a:r>
              <a:rPr lang="en-US" sz="1800" b="1" dirty="0" smtClean="0"/>
              <a:t>than upper extremities.</a:t>
            </a:r>
          </a:p>
          <a:p>
            <a:pPr lvl="1" algn="l" rtl="0"/>
            <a:r>
              <a:rPr lang="en-US" sz="1800" b="1" dirty="0" smtClean="0"/>
              <a:t>CPK </a:t>
            </a:r>
            <a:r>
              <a:rPr lang="en-US" sz="1800" b="1" dirty="0"/>
              <a:t>levels are almost always elevated, usually 10-to 20-fold above </a:t>
            </a:r>
            <a:r>
              <a:rPr lang="en-US" sz="1800" b="1" dirty="0" smtClean="0"/>
              <a:t>normal.</a:t>
            </a:r>
          </a:p>
          <a:p>
            <a:pPr lvl="1" algn="l" rtl="0"/>
            <a:r>
              <a:rPr lang="en-US" sz="1800" b="1" dirty="0"/>
              <a:t>Muscle weakness resolves, and </a:t>
            </a:r>
            <a:r>
              <a:rPr lang="en-US" sz="1800" b="1" dirty="0" smtClean="0"/>
              <a:t>CPK </a:t>
            </a:r>
            <a:r>
              <a:rPr lang="en-US" sz="1800" b="1" dirty="0"/>
              <a:t>levels return to normal within a few days to several weeks </a:t>
            </a:r>
            <a:r>
              <a:rPr lang="en-US" sz="1800" b="1" dirty="0" smtClean="0"/>
              <a:t>after discontinuation </a:t>
            </a:r>
            <a:r>
              <a:rPr lang="en-US" sz="1800" b="1" dirty="0"/>
              <a:t>of colchicine. The neuropathy resolves more </a:t>
            </a:r>
            <a:r>
              <a:rPr lang="en-US" sz="1800" b="1" dirty="0" smtClean="0"/>
              <a:t>slowly. </a:t>
            </a:r>
            <a:r>
              <a:rPr lang="en-US" b="1" dirty="0"/>
              <a:t/>
            </a:r>
            <a:br>
              <a:rPr lang="en-US" b="1" dirty="0"/>
            </a:br>
            <a:endParaRPr lang="fa-I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610600" cy="67056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Antiretroviral </a:t>
            </a:r>
            <a:r>
              <a:rPr lang="en-US" b="1" dirty="0" smtClean="0">
                <a:solidFill>
                  <a:srgbClr val="0070C0"/>
                </a:solidFill>
              </a:rPr>
              <a:t>drugs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Zidovudine </a:t>
            </a:r>
            <a:r>
              <a:rPr lang="en-US" dirty="0"/>
              <a:t>and other nucleoside reverse transcriptase inhibitors can produce </a:t>
            </a:r>
            <a:r>
              <a:rPr lang="en-US" dirty="0" smtClean="0"/>
              <a:t>a mitochondrial </a:t>
            </a:r>
            <a:r>
              <a:rPr lang="en-US" dirty="0"/>
              <a:t>myopathy with elevated muscle enzymes and with weakness. </a:t>
            </a:r>
            <a:endParaRPr lang="en-US" dirty="0" smtClean="0"/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The </a:t>
            </a:r>
            <a:r>
              <a:rPr lang="en-US" dirty="0"/>
              <a:t>myopathy typically </a:t>
            </a:r>
            <a:r>
              <a:rPr lang="en-US" dirty="0" smtClean="0"/>
              <a:t>improves with </a:t>
            </a:r>
            <a:r>
              <a:rPr lang="en-US" dirty="0"/>
              <a:t>discontinuation of the drug. </a:t>
            </a:r>
            <a:br>
              <a:rPr lang="en-US" dirty="0"/>
            </a:b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rgbClr val="0070C0"/>
              </a:solidFill>
            </a:endParaRPr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534400" cy="66294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Ipecac</a:t>
            </a:r>
            <a:r>
              <a:rPr lang="en-US" dirty="0"/>
              <a:t> </a:t>
            </a:r>
            <a:endParaRPr lang="en-US" dirty="0" smtClean="0"/>
          </a:p>
          <a:p>
            <a:pPr lvl="1" algn="l" rtl="0"/>
            <a:endParaRPr lang="en-US" dirty="0" smtClean="0"/>
          </a:p>
          <a:p>
            <a:pPr lvl="1" algn="l" rtl="0"/>
            <a:r>
              <a:rPr lang="en-US" b="1" dirty="0" smtClean="0"/>
              <a:t>Chronic </a:t>
            </a:r>
            <a:r>
              <a:rPr lang="en-US" b="1" dirty="0"/>
              <a:t>use of syrup of ipecac by patients with bulimia to cause vomiting and weight loss </a:t>
            </a:r>
            <a:r>
              <a:rPr lang="en-US" b="1" dirty="0" smtClean="0"/>
              <a:t>may cause </a:t>
            </a:r>
            <a:r>
              <a:rPr lang="en-US" b="1" dirty="0"/>
              <a:t>muscle damage</a:t>
            </a:r>
            <a:r>
              <a:rPr lang="en-US" b="1" dirty="0" smtClean="0"/>
              <a:t>.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b="1" dirty="0" smtClean="0"/>
              <a:t>In </a:t>
            </a:r>
            <a:r>
              <a:rPr lang="en-US" b="1" dirty="0"/>
              <a:t>addition to effects on skeletal muscle, cardiotoxicity has also been observed </a:t>
            </a:r>
            <a:r>
              <a:rPr lang="en-US" b="1" dirty="0" smtClean="0"/>
              <a:t>with clinical </a:t>
            </a:r>
            <a:r>
              <a:rPr lang="en-US" b="1" dirty="0"/>
              <a:t>manifestations of tachycardia, hypotension, and conduction </a:t>
            </a:r>
            <a:r>
              <a:rPr lang="en-US" b="1" dirty="0" smtClean="0"/>
              <a:t>defects.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8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"/>
            <a:ext cx="8458200" cy="66294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Chemotherapeutic </a:t>
            </a:r>
            <a:r>
              <a:rPr lang="en-US" b="1" dirty="0" smtClean="0">
                <a:solidFill>
                  <a:srgbClr val="0070C0"/>
                </a:solidFill>
              </a:rPr>
              <a:t>agents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Chemotherapeutic </a:t>
            </a:r>
            <a:r>
              <a:rPr lang="en-US" dirty="0"/>
              <a:t>agents can be associated with an </a:t>
            </a:r>
            <a:r>
              <a:rPr lang="en-US" b="1" dirty="0"/>
              <a:t>acute myopathy </a:t>
            </a:r>
            <a:r>
              <a:rPr lang="en-US" b="1" dirty="0" smtClean="0"/>
              <a:t>localized to </a:t>
            </a:r>
            <a:r>
              <a:rPr lang="en-US" b="1" dirty="0"/>
              <a:t>sites previously exposed to </a:t>
            </a:r>
            <a:r>
              <a:rPr lang="en-US" b="1" dirty="0" smtClean="0"/>
              <a:t>radiation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Muscle </a:t>
            </a:r>
            <a:r>
              <a:rPr lang="en-US" dirty="0"/>
              <a:t>biopsies show necrosis and evidence of a vascular origin </a:t>
            </a:r>
            <a:r>
              <a:rPr lang="en-US" dirty="0" smtClean="0"/>
              <a:t>of the </a:t>
            </a:r>
            <a:r>
              <a:rPr lang="en-US" dirty="0"/>
              <a:t>muscle injury. </a:t>
            </a:r>
            <a:r>
              <a:rPr lang="en-US" b="1" dirty="0"/>
              <a:t>This phenomenon, termed radiation recall, is typically limited to the skin, but some </a:t>
            </a:r>
            <a:r>
              <a:rPr lang="en-US" b="1" dirty="0" smtClean="0"/>
              <a:t>agents such </a:t>
            </a:r>
            <a:r>
              <a:rPr lang="en-US" b="1" dirty="0"/>
              <a:t>as gemcitabine more commonly involve </a:t>
            </a:r>
            <a:r>
              <a:rPr lang="en-US" b="1" dirty="0" smtClean="0"/>
              <a:t>muscle.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Gemcitabine </a:t>
            </a:r>
            <a:r>
              <a:rPr lang="en-US" dirty="0"/>
              <a:t>may also cause an acute myopathy</a:t>
            </a:r>
            <a:br>
              <a:rPr lang="en-US" dirty="0"/>
            </a:br>
            <a:r>
              <a:rPr lang="en-US" dirty="0"/>
              <a:t>in patients who have not been exposed to </a:t>
            </a:r>
            <a:r>
              <a:rPr lang="en-US" dirty="0" smtClean="0"/>
              <a:t>radiation.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Immunologically induced inflammatory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myopathy</a:t>
            </a:r>
          </a:p>
          <a:p>
            <a:pPr lvl="1" algn="l" rtl="0"/>
            <a:r>
              <a:rPr lang="en-US" b="1" dirty="0" smtClean="0"/>
              <a:t>TNF-</a:t>
            </a:r>
            <a:r>
              <a:rPr lang="el-GR" b="1" dirty="0" smtClean="0"/>
              <a:t>α</a:t>
            </a:r>
            <a:r>
              <a:rPr lang="en-US" b="1" dirty="0" smtClean="0"/>
              <a:t> inhibitors:</a:t>
            </a:r>
            <a:r>
              <a:rPr lang="en-US" dirty="0" smtClean="0"/>
              <a:t> </a:t>
            </a:r>
            <a:r>
              <a:rPr lang="en-US" dirty="0"/>
              <a:t>New-onset inflammatory </a:t>
            </a:r>
            <a:r>
              <a:rPr lang="en-US" dirty="0" smtClean="0"/>
              <a:t>myopathy</a:t>
            </a:r>
          </a:p>
          <a:p>
            <a:pPr lvl="1" algn="l" rtl="0"/>
            <a:r>
              <a:rPr lang="en-US" b="1" dirty="0"/>
              <a:t>Interferon </a:t>
            </a:r>
            <a:r>
              <a:rPr lang="en-US" b="1" dirty="0" smtClean="0"/>
              <a:t>alpha: </a:t>
            </a:r>
            <a:r>
              <a:rPr lang="en-US" dirty="0" smtClean="0"/>
              <a:t>Myositis</a:t>
            </a:r>
          </a:p>
          <a:p>
            <a:pPr lvl="1" algn="l" rtl="0"/>
            <a:r>
              <a:rPr lang="en-US" b="1" dirty="0" smtClean="0"/>
              <a:t>Statins: </a:t>
            </a:r>
            <a:r>
              <a:rPr lang="en-US" dirty="0"/>
              <a:t>necrotizing </a:t>
            </a:r>
            <a:r>
              <a:rPr lang="en-US" dirty="0" smtClean="0"/>
              <a:t>myopathy</a:t>
            </a:r>
          </a:p>
          <a:p>
            <a:pPr lvl="1" algn="l" rtl="0"/>
            <a:endParaRPr lang="en-US" b="1" dirty="0" smtClean="0"/>
          </a:p>
          <a:p>
            <a:pPr lvl="1" algn="l" rtl="0"/>
            <a:r>
              <a:rPr lang="en-US" b="1" dirty="0" err="1" smtClean="0"/>
              <a:t>Penicillamine</a:t>
            </a:r>
            <a:r>
              <a:rPr lang="en-US" b="1" dirty="0" smtClean="0"/>
              <a:t>: </a:t>
            </a:r>
            <a:r>
              <a:rPr lang="en-US" dirty="0"/>
              <a:t>inflammatory </a:t>
            </a:r>
            <a:r>
              <a:rPr lang="en-US" dirty="0" smtClean="0"/>
              <a:t>myopathy</a:t>
            </a:r>
          </a:p>
          <a:p>
            <a:pPr lvl="2" algn="l" rtl="0"/>
            <a:r>
              <a:rPr lang="en-US" dirty="0" smtClean="0"/>
              <a:t>Use </a:t>
            </a:r>
            <a:r>
              <a:rPr lang="en-US" dirty="0"/>
              <a:t>of </a:t>
            </a:r>
            <a:r>
              <a:rPr lang="en-US" dirty="0" err="1"/>
              <a:t>penicillamine</a:t>
            </a:r>
            <a:r>
              <a:rPr lang="en-US" dirty="0"/>
              <a:t> in patients with rheumatoid arthritis, scleroderma, </a:t>
            </a:r>
            <a:r>
              <a:rPr lang="en-US" dirty="0" err="1"/>
              <a:t>cystinuria</a:t>
            </a:r>
            <a:r>
              <a:rPr lang="en-US" dirty="0"/>
              <a:t>, </a:t>
            </a:r>
            <a:r>
              <a:rPr lang="en-US" dirty="0" smtClean="0"/>
              <a:t>and Wilson’s disease</a:t>
            </a:r>
          </a:p>
          <a:p>
            <a:pPr lvl="2" algn="l" rtl="0"/>
            <a:r>
              <a:rPr lang="en-US" b="1" dirty="0" smtClean="0"/>
              <a:t>No </a:t>
            </a:r>
            <a:r>
              <a:rPr lang="en-US" b="1" dirty="0"/>
              <a:t>relationship either to daily dose </a:t>
            </a:r>
            <a:r>
              <a:rPr lang="en-US" b="1" dirty="0" smtClean="0"/>
              <a:t>or to </a:t>
            </a:r>
            <a:r>
              <a:rPr lang="en-US" b="1" dirty="0"/>
              <a:t>the duration of </a:t>
            </a:r>
            <a:r>
              <a:rPr lang="en-US" b="1" dirty="0" err="1"/>
              <a:t>penicillamine</a:t>
            </a:r>
            <a:r>
              <a:rPr lang="en-US" b="1" dirty="0"/>
              <a:t> </a:t>
            </a:r>
            <a:r>
              <a:rPr lang="en-US" b="1" dirty="0" smtClean="0"/>
              <a:t>therapy</a:t>
            </a:r>
          </a:p>
          <a:p>
            <a:pPr lvl="2" algn="l" rtl="0"/>
            <a:r>
              <a:rPr lang="en-US" dirty="0" smtClean="0"/>
              <a:t>Symmetric </a:t>
            </a:r>
            <a:r>
              <a:rPr lang="en-US" dirty="0"/>
              <a:t>proximal muscle weakness </a:t>
            </a:r>
            <a:endParaRPr lang="en-US" dirty="0" smtClean="0"/>
          </a:p>
          <a:p>
            <a:pPr lvl="2" algn="l" rtl="0"/>
            <a:r>
              <a:rPr lang="en-US" b="1" dirty="0"/>
              <a:t>Typical dermatomyositis rashes </a:t>
            </a:r>
            <a:r>
              <a:rPr lang="en-US" b="1" dirty="0" smtClean="0"/>
              <a:t>and dysphagia </a:t>
            </a:r>
            <a:r>
              <a:rPr lang="en-US" b="1" dirty="0"/>
              <a:t>may also be seen </a:t>
            </a:r>
            <a:endParaRPr lang="en-US" b="1" dirty="0" smtClean="0"/>
          </a:p>
          <a:p>
            <a:pPr lvl="2" algn="l" rtl="0"/>
            <a:r>
              <a:rPr lang="en-US" dirty="0"/>
              <a:t>Muscle enzymes are elevated. </a:t>
            </a:r>
            <a:endParaRPr lang="en-US" dirty="0" smtClean="0"/>
          </a:p>
          <a:p>
            <a:pPr lvl="2" algn="l" rtl="0"/>
            <a:r>
              <a:rPr lang="en-US" dirty="0" smtClean="0"/>
              <a:t>EMG </a:t>
            </a:r>
            <a:r>
              <a:rPr lang="en-US" dirty="0"/>
              <a:t>shows </a:t>
            </a:r>
            <a:r>
              <a:rPr lang="en-US" dirty="0" err="1" smtClean="0"/>
              <a:t>myopathic</a:t>
            </a:r>
            <a:r>
              <a:rPr lang="en-US" dirty="0"/>
              <a:t> </a:t>
            </a:r>
            <a:r>
              <a:rPr lang="en-US" dirty="0" smtClean="0"/>
              <a:t>changes</a:t>
            </a:r>
          </a:p>
          <a:p>
            <a:pPr lvl="2" algn="l" rtl="0"/>
            <a:r>
              <a:rPr lang="en-US" dirty="0" smtClean="0"/>
              <a:t>Muscle </a:t>
            </a:r>
            <a:r>
              <a:rPr lang="en-US" dirty="0"/>
              <a:t>biopsy reveals </a:t>
            </a:r>
            <a:r>
              <a:rPr lang="en-US" dirty="0" err="1"/>
              <a:t>perifascicular</a:t>
            </a:r>
            <a:r>
              <a:rPr lang="en-US" dirty="0"/>
              <a:t> cellular infiltrates, as well as muscle fiber necrosis </a:t>
            </a:r>
            <a:r>
              <a:rPr lang="en-US" dirty="0" smtClean="0"/>
              <a:t>and regeneration</a:t>
            </a:r>
          </a:p>
          <a:p>
            <a:pPr lvl="2" algn="l" rtl="0"/>
            <a:r>
              <a:rPr lang="en-US" dirty="0"/>
              <a:t>Muscle weakness resolves, and muscle enzymes return to normal within a few weeks to months of </a:t>
            </a:r>
            <a:r>
              <a:rPr lang="en-US" dirty="0" smtClean="0"/>
              <a:t>stopping the </a:t>
            </a:r>
            <a:r>
              <a:rPr lang="en-US" dirty="0"/>
              <a:t>drug </a:t>
            </a:r>
            <a:r>
              <a:rPr lang="en-US" dirty="0" smtClean="0"/>
              <a:t>± high-dose </a:t>
            </a:r>
            <a:r>
              <a:rPr lang="en-US" dirty="0"/>
              <a:t>glucocorticoids (40 to 60 mg of prednisone per day) </a:t>
            </a: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1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7467600" cy="7159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Manifestation</a:t>
            </a:r>
            <a:endParaRPr lang="fa-I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609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Symptoms</a:t>
            </a:r>
            <a:r>
              <a:rPr lang="en-US" b="1" dirty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8839200" cy="5943600"/>
          </a:xfrm>
        </p:spPr>
        <p:txBody>
          <a:bodyPr>
            <a:normAutofit/>
          </a:bodyPr>
          <a:lstStyle/>
          <a:p>
            <a:pPr algn="l" rtl="0"/>
            <a:r>
              <a:rPr lang="en-US" sz="2200" b="1" dirty="0">
                <a:solidFill>
                  <a:srgbClr val="0070C0"/>
                </a:solidFill>
              </a:rPr>
              <a:t>The characteristic triad of </a:t>
            </a:r>
            <a:r>
              <a:rPr lang="en-US" sz="2200" b="1" dirty="0" smtClean="0">
                <a:solidFill>
                  <a:srgbClr val="0070C0"/>
                </a:solidFill>
              </a:rPr>
              <a:t>complaints </a:t>
            </a:r>
            <a:r>
              <a:rPr lang="en-US" sz="2200" b="1" dirty="0">
                <a:solidFill>
                  <a:srgbClr val="0070C0"/>
                </a:solidFill>
              </a:rPr>
              <a:t>in </a:t>
            </a:r>
            <a:r>
              <a:rPr lang="en-US" sz="2200" b="1" dirty="0" smtClean="0">
                <a:solidFill>
                  <a:srgbClr val="0070C0"/>
                </a:solidFill>
              </a:rPr>
              <a:t>rhabdomyolysis:</a:t>
            </a:r>
          </a:p>
          <a:p>
            <a:pPr lvl="1" algn="l" rtl="0"/>
            <a:r>
              <a:rPr lang="en-US" sz="1800" b="1" dirty="0" smtClean="0"/>
              <a:t>Muscle pain: </a:t>
            </a:r>
            <a:r>
              <a:rPr lang="en-US" sz="1800" dirty="0" smtClean="0"/>
              <a:t>typically </a:t>
            </a:r>
            <a:r>
              <a:rPr lang="en-US" sz="1800" dirty="0"/>
              <a:t>most prominent </a:t>
            </a:r>
            <a:r>
              <a:rPr lang="en-US" sz="1800" dirty="0" smtClean="0"/>
              <a:t>in proximal </a:t>
            </a:r>
            <a:r>
              <a:rPr lang="en-US" sz="1800" dirty="0"/>
              <a:t>muscle groups, such as the thighs and shoulders, and in the lower back and </a:t>
            </a:r>
            <a:r>
              <a:rPr lang="en-US" sz="1800" dirty="0" smtClean="0"/>
              <a:t>calves. Other muscle </a:t>
            </a:r>
            <a:r>
              <a:rPr lang="en-US" sz="1800" dirty="0"/>
              <a:t>symptoms include stiffness and </a:t>
            </a:r>
            <a:r>
              <a:rPr lang="en-US" sz="1800" dirty="0" smtClean="0"/>
              <a:t>cramping. </a:t>
            </a:r>
          </a:p>
          <a:p>
            <a:pPr lvl="1" algn="l" rtl="0"/>
            <a:r>
              <a:rPr lang="en-US" sz="1800" b="1" dirty="0" smtClean="0"/>
              <a:t>Weakness</a:t>
            </a:r>
          </a:p>
          <a:p>
            <a:pPr lvl="1" algn="l" rtl="0"/>
            <a:r>
              <a:rPr lang="en-US" sz="1800" b="1" dirty="0" smtClean="0"/>
              <a:t>Dark urine</a:t>
            </a:r>
          </a:p>
          <a:p>
            <a:pPr lvl="1" algn="l" rtl="0"/>
            <a:endParaRPr lang="en-US" b="1" dirty="0"/>
          </a:p>
          <a:p>
            <a:pPr algn="l" rtl="0"/>
            <a:r>
              <a:rPr lang="en-US" sz="2200" b="1" dirty="0" smtClean="0">
                <a:solidFill>
                  <a:srgbClr val="0070C0"/>
                </a:solidFill>
              </a:rPr>
              <a:t>Additional </a:t>
            </a:r>
            <a:r>
              <a:rPr lang="en-US" sz="2200" b="1" dirty="0">
                <a:solidFill>
                  <a:srgbClr val="0070C0"/>
                </a:solidFill>
              </a:rPr>
              <a:t>symptoms that are more common in severely affected </a:t>
            </a:r>
            <a:r>
              <a:rPr lang="en-US" sz="2200" b="1" dirty="0" smtClean="0">
                <a:solidFill>
                  <a:srgbClr val="0070C0"/>
                </a:solidFill>
              </a:rPr>
              <a:t>patients include</a:t>
            </a:r>
          </a:p>
          <a:p>
            <a:pPr lvl="1" algn="l" rtl="0"/>
            <a:r>
              <a:rPr lang="en-US" sz="1800" dirty="0" smtClean="0"/>
              <a:t>Malaise</a:t>
            </a:r>
          </a:p>
          <a:p>
            <a:pPr lvl="1" algn="l" rtl="0"/>
            <a:r>
              <a:rPr lang="en-US" sz="1800" dirty="0" smtClean="0"/>
              <a:t>Fever  </a:t>
            </a:r>
          </a:p>
          <a:p>
            <a:pPr lvl="1" algn="l" rtl="0"/>
            <a:r>
              <a:rPr lang="en-US" sz="1800" dirty="0" smtClean="0"/>
              <a:t>Tachycardia</a:t>
            </a:r>
            <a:endParaRPr lang="en-US" sz="1800" dirty="0"/>
          </a:p>
          <a:p>
            <a:pPr lvl="1" algn="l" rtl="0"/>
            <a:r>
              <a:rPr lang="en-US" sz="1800" dirty="0" smtClean="0"/>
              <a:t>Nausea </a:t>
            </a:r>
            <a:r>
              <a:rPr lang="en-US" sz="1800" dirty="0"/>
              <a:t>and </a:t>
            </a:r>
            <a:r>
              <a:rPr lang="en-US" sz="1800" dirty="0" smtClean="0"/>
              <a:t>vomiting</a:t>
            </a:r>
          </a:p>
          <a:p>
            <a:pPr lvl="1" algn="l" rtl="0"/>
            <a:r>
              <a:rPr lang="en-US" sz="1800" dirty="0" smtClean="0"/>
              <a:t>Abdominal pain</a:t>
            </a:r>
          </a:p>
          <a:p>
            <a:pPr lvl="1" algn="l" rtl="0"/>
            <a:r>
              <a:rPr lang="en-US" sz="1800" dirty="0" smtClean="0"/>
              <a:t>Altered </a:t>
            </a:r>
            <a:r>
              <a:rPr lang="en-US" sz="1800" dirty="0"/>
              <a:t>mental status may occur from the underlying etiology</a:t>
            </a:r>
            <a:br>
              <a:rPr lang="en-US" sz="1800" dirty="0"/>
            </a:br>
            <a:r>
              <a:rPr lang="en-US" sz="1800" dirty="0"/>
              <a:t>(</a:t>
            </a:r>
            <a:r>
              <a:rPr lang="en-US" sz="1800" dirty="0" err="1"/>
              <a:t>eg</a:t>
            </a:r>
            <a:r>
              <a:rPr lang="en-US" sz="1800" dirty="0"/>
              <a:t>, toxins, drugs, trauma, or electrolyte abnormalities). </a:t>
            </a:r>
            <a:endParaRPr lang="fa-I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0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534400" cy="5943600"/>
          </a:xfrm>
        </p:spPr>
        <p:txBody>
          <a:bodyPr/>
          <a:lstStyle/>
          <a:p>
            <a:pPr algn="l" rtl="0"/>
            <a:r>
              <a:rPr lang="en-US" dirty="0"/>
              <a:t>Muscle tenderness and swelling may be seen, but detectable muscle swelling in </a:t>
            </a:r>
            <a:r>
              <a:rPr lang="en-US" dirty="0" smtClean="0"/>
              <a:t>the extremities </a:t>
            </a:r>
            <a:r>
              <a:rPr lang="en-US" dirty="0"/>
              <a:t>generally develops, when it occurs, with fluid repletion. </a:t>
            </a:r>
            <a:endParaRPr lang="en-US" dirty="0" smtClean="0"/>
          </a:p>
          <a:p>
            <a:pPr algn="l" rtl="0"/>
            <a:r>
              <a:rPr lang="en-US" dirty="0" smtClean="0"/>
              <a:t>Muscle </a:t>
            </a:r>
            <a:r>
              <a:rPr lang="en-US" dirty="0"/>
              <a:t>weakness may be present, depending upon the severity of muscle injury. </a:t>
            </a:r>
            <a:endParaRPr lang="en-US" dirty="0" smtClean="0"/>
          </a:p>
          <a:p>
            <a:pPr algn="l" rtl="0"/>
            <a:r>
              <a:rPr lang="en-US" dirty="0" smtClean="0"/>
              <a:t>Limb</a:t>
            </a:r>
            <a:r>
              <a:rPr lang="en-US" dirty="0"/>
              <a:t> </a:t>
            </a:r>
            <a:r>
              <a:rPr lang="en-US" dirty="0" smtClean="0"/>
              <a:t>induration </a:t>
            </a:r>
            <a:r>
              <a:rPr lang="en-US" dirty="0"/>
              <a:t>is occasionally present. </a:t>
            </a:r>
            <a:endParaRPr lang="en-US" dirty="0" smtClean="0"/>
          </a:p>
          <a:p>
            <a:pPr algn="l" rtl="0"/>
            <a:r>
              <a:rPr lang="en-US" dirty="0" smtClean="0"/>
              <a:t>Skin </a:t>
            </a:r>
            <a:r>
              <a:rPr lang="en-US" dirty="0"/>
              <a:t>changes of ischemic tissue injury, such </a:t>
            </a:r>
            <a:r>
              <a:rPr lang="en-US" dirty="0" smtClean="0"/>
              <a:t>as discoloration </a:t>
            </a:r>
            <a:r>
              <a:rPr lang="en-US" dirty="0"/>
              <a:t>or </a:t>
            </a:r>
            <a:r>
              <a:rPr lang="en-US" dirty="0" smtClean="0"/>
              <a:t>blisters, may </a:t>
            </a:r>
            <a:r>
              <a:rPr lang="en-US" dirty="0"/>
              <a:t>also be seen but are present in less than 10 percent of </a:t>
            </a:r>
            <a:r>
              <a:rPr lang="en-US" dirty="0" smtClean="0"/>
              <a:t>patients.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609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Physical Finding</a:t>
            </a:r>
            <a:r>
              <a:rPr lang="en-US" b="1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939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5943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1800" b="1" dirty="0"/>
              <a:t>The hallmark of rhabdomyolysis is an elevation in </a:t>
            </a:r>
            <a:r>
              <a:rPr lang="en-US" sz="1800" b="1" dirty="0" smtClean="0"/>
              <a:t>CPK </a:t>
            </a:r>
            <a:r>
              <a:rPr lang="en-US" sz="1800" b="1" dirty="0"/>
              <a:t>and other serum </a:t>
            </a:r>
            <a:r>
              <a:rPr lang="en-US" sz="1800" b="1" dirty="0" smtClean="0"/>
              <a:t>muscle </a:t>
            </a:r>
            <a:r>
              <a:rPr lang="en-US" sz="1800" b="1" dirty="0"/>
              <a:t>enzymes</a:t>
            </a:r>
            <a:r>
              <a:rPr lang="en-US" sz="1800" dirty="0"/>
              <a:t>. </a:t>
            </a:r>
            <a:r>
              <a:rPr lang="en-US" sz="1800" b="1" dirty="0"/>
              <a:t>The other characteristic finding is the reddish-brown urine of </a:t>
            </a:r>
            <a:r>
              <a:rPr lang="en-US" sz="1800" b="1" dirty="0" err="1"/>
              <a:t>myoglobinuria</a:t>
            </a:r>
            <a:r>
              <a:rPr lang="en-US" sz="1800" dirty="0"/>
              <a:t>, but because this </a:t>
            </a:r>
            <a:r>
              <a:rPr lang="en-US" sz="1800" dirty="0" smtClean="0"/>
              <a:t>may be </a:t>
            </a:r>
            <a:r>
              <a:rPr lang="en-US" sz="1800" dirty="0"/>
              <a:t>observed in only half of cases, its absence does not exclude the diagnosis</a:t>
            </a:r>
            <a:r>
              <a:rPr lang="en-US" sz="1800" dirty="0" smtClean="0"/>
              <a:t>.</a:t>
            </a:r>
          </a:p>
          <a:p>
            <a:pPr algn="l" rtl="0"/>
            <a:r>
              <a:rPr lang="en-US" sz="1800" b="1" dirty="0" err="1">
                <a:solidFill>
                  <a:srgbClr val="0070C0"/>
                </a:solidFill>
              </a:rPr>
              <a:t>Creatine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</a:rPr>
              <a:t>kinase:</a:t>
            </a:r>
          </a:p>
          <a:p>
            <a:pPr lvl="1" algn="l" rtl="0"/>
            <a:r>
              <a:rPr lang="en-US" sz="1800" dirty="0" smtClean="0"/>
              <a:t>At </a:t>
            </a:r>
            <a:r>
              <a:rPr lang="en-US" sz="1800" dirty="0"/>
              <a:t>presentation are usually at least five times the upper limit of</a:t>
            </a:r>
            <a:br>
              <a:rPr lang="en-US" sz="1800" dirty="0"/>
            </a:br>
            <a:r>
              <a:rPr lang="en-US" sz="1800" dirty="0"/>
              <a:t>normal, but range from approximately 1500 to over </a:t>
            </a:r>
            <a:r>
              <a:rPr lang="en-US" sz="1800" dirty="0" smtClean="0"/>
              <a:t>100,000 international units/L</a:t>
            </a:r>
          </a:p>
          <a:p>
            <a:pPr lvl="1" algn="l" rtl="0"/>
            <a:r>
              <a:rPr lang="en-US" sz="1800" dirty="0"/>
              <a:t>The </a:t>
            </a:r>
            <a:r>
              <a:rPr lang="en-US" sz="1800" dirty="0" smtClean="0"/>
              <a:t>CPK </a:t>
            </a:r>
            <a:r>
              <a:rPr lang="en-US" sz="1800" dirty="0"/>
              <a:t>is generally entirely or almost entirely of the MM or skeletal muscle fraction </a:t>
            </a:r>
            <a:endParaRPr lang="en-US" sz="1800" dirty="0" smtClean="0"/>
          </a:p>
          <a:p>
            <a:pPr lvl="1" algn="l" rtl="0"/>
            <a:r>
              <a:rPr lang="en-US" sz="1800" dirty="0"/>
              <a:t>Elevations in serum aminotransferases </a:t>
            </a:r>
            <a:r>
              <a:rPr lang="en-US" sz="1800" dirty="0" smtClean="0"/>
              <a:t>are common </a:t>
            </a:r>
            <a:r>
              <a:rPr lang="en-US" sz="1800" dirty="0"/>
              <a:t>and can cause confusion if attributed to liver </a:t>
            </a:r>
            <a:r>
              <a:rPr lang="en-US" sz="1800" dirty="0" smtClean="0"/>
              <a:t>disease</a:t>
            </a:r>
          </a:p>
          <a:p>
            <a:pPr lvl="1" algn="l" rtl="0"/>
            <a:r>
              <a:rPr lang="en-US" sz="1800" dirty="0"/>
              <a:t>The serum </a:t>
            </a:r>
            <a:r>
              <a:rPr lang="en-US" sz="1800" b="1" dirty="0"/>
              <a:t>CK begins to rise within 2 to 12 hours following the onset of muscle injury and reaches </a:t>
            </a:r>
            <a:r>
              <a:rPr lang="en-US" sz="1800" b="1" dirty="0" smtClean="0"/>
              <a:t>its maximum </a:t>
            </a:r>
            <a:r>
              <a:rPr lang="en-US" sz="1800" b="1" dirty="0"/>
              <a:t>within 24 to 72 hours</a:t>
            </a:r>
            <a:r>
              <a:rPr lang="en-US" sz="1800" dirty="0"/>
              <a:t>. </a:t>
            </a:r>
            <a:endParaRPr lang="en-US" sz="1800" dirty="0" smtClean="0"/>
          </a:p>
          <a:p>
            <a:pPr lvl="1" algn="l" rtl="0"/>
            <a:r>
              <a:rPr lang="en-US" sz="1800" b="1" dirty="0" smtClean="0"/>
              <a:t>A </a:t>
            </a:r>
            <a:r>
              <a:rPr lang="en-US" sz="1800" b="1" dirty="0"/>
              <a:t>decline is usually seen within three to five days of cessation of </a:t>
            </a:r>
            <a:r>
              <a:rPr lang="en-US" sz="1800" b="1" dirty="0" smtClean="0"/>
              <a:t>muscle injury</a:t>
            </a:r>
            <a:r>
              <a:rPr lang="en-US" sz="1800" dirty="0"/>
              <a:t>. CK has a serum half-life of about 1.5 days and declines at a relatively constant rate of about 40 to </a:t>
            </a:r>
            <a:r>
              <a:rPr lang="en-US" sz="1800" dirty="0" smtClean="0"/>
              <a:t>50 percent </a:t>
            </a:r>
            <a:r>
              <a:rPr lang="en-US" sz="1800" dirty="0"/>
              <a:t>of the previous day’s </a:t>
            </a:r>
            <a:r>
              <a:rPr lang="en-US" sz="1800" dirty="0" smtClean="0"/>
              <a:t>value. </a:t>
            </a:r>
          </a:p>
          <a:p>
            <a:pPr lvl="1" algn="l" rtl="0"/>
            <a:r>
              <a:rPr lang="en-US" sz="1800" dirty="0" smtClean="0"/>
              <a:t>In </a:t>
            </a:r>
            <a:r>
              <a:rPr lang="en-US" sz="1800" dirty="0"/>
              <a:t>patients whose CK does not decline as expected, </a:t>
            </a:r>
            <a:r>
              <a:rPr lang="en-US" sz="1800" dirty="0" smtClean="0"/>
              <a:t>continued muscle </a:t>
            </a:r>
            <a:r>
              <a:rPr lang="en-US" sz="1800" dirty="0"/>
              <a:t>injury or the development of a compartment syndrome may be present. </a:t>
            </a:r>
            <a:endParaRPr lang="fa-I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609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Laboratory findings 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76200"/>
            <a:ext cx="8534400" cy="6705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Urine findings and </a:t>
            </a:r>
            <a:r>
              <a:rPr lang="en-US" b="1" dirty="0" err="1">
                <a:solidFill>
                  <a:srgbClr val="0070C0"/>
                </a:solidFill>
              </a:rPr>
              <a:t>myoglobinuria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 algn="l" rtl="0"/>
            <a:r>
              <a:rPr lang="en-US" sz="1800" b="1" dirty="0"/>
              <a:t>Myoglobin, a </a:t>
            </a:r>
            <a:r>
              <a:rPr lang="en-US" sz="1800" b="1" dirty="0" err="1"/>
              <a:t>heme</a:t>
            </a:r>
            <a:r>
              <a:rPr lang="en-US" sz="1800" b="1" dirty="0"/>
              <a:t>-containing respiratory protein, is released </a:t>
            </a:r>
            <a:r>
              <a:rPr lang="en-US" sz="1800" b="1" dirty="0" smtClean="0"/>
              <a:t>from damaged </a:t>
            </a:r>
            <a:r>
              <a:rPr lang="en-US" sz="1800" b="1" dirty="0"/>
              <a:t>muscle in parallel with </a:t>
            </a:r>
            <a:r>
              <a:rPr lang="en-US" sz="1800" b="1" dirty="0" smtClean="0"/>
              <a:t>CPK</a:t>
            </a:r>
            <a:r>
              <a:rPr lang="en-US" sz="1800" b="1" dirty="0"/>
              <a:t>. </a:t>
            </a:r>
            <a:endParaRPr lang="en-US" sz="1800" b="1" dirty="0" smtClean="0"/>
          </a:p>
          <a:p>
            <a:pPr lvl="1" algn="l" rtl="0"/>
            <a:r>
              <a:rPr lang="en-US" sz="1800" b="1" dirty="0" smtClean="0"/>
              <a:t>Myoglobin </a:t>
            </a:r>
            <a:r>
              <a:rPr lang="en-US" sz="1800" b="1" dirty="0"/>
              <a:t>is a monomer </a:t>
            </a:r>
            <a:r>
              <a:rPr lang="en-US" sz="1800" dirty="0"/>
              <a:t>that is not significantly protein-bound and </a:t>
            </a:r>
            <a:r>
              <a:rPr lang="en-US" sz="1800" dirty="0" smtClean="0"/>
              <a:t>is therefore </a:t>
            </a:r>
            <a:r>
              <a:rPr lang="en-US" sz="1800" dirty="0"/>
              <a:t>rapidly excreted in the urine, often resulting in the production of red to brown urine</a:t>
            </a:r>
            <a:r>
              <a:rPr lang="en-US" sz="1800" dirty="0" smtClean="0"/>
              <a:t>.</a:t>
            </a:r>
          </a:p>
          <a:p>
            <a:pPr lvl="1" algn="l" rtl="0"/>
            <a:r>
              <a:rPr lang="en-US" sz="1800" dirty="0" smtClean="0"/>
              <a:t>It </a:t>
            </a:r>
            <a:r>
              <a:rPr lang="en-US" sz="1800" dirty="0"/>
              <a:t>appears in </a:t>
            </a:r>
            <a:r>
              <a:rPr lang="en-US" sz="1800" dirty="0" smtClean="0"/>
              <a:t>the urine </a:t>
            </a:r>
            <a:r>
              <a:rPr lang="en-US" sz="1800" dirty="0"/>
              <a:t>when the plasma concentration exceeds 1.5 </a:t>
            </a:r>
            <a:r>
              <a:rPr lang="en-US" sz="1800" dirty="0" smtClean="0"/>
              <a:t>mg/</a:t>
            </a:r>
            <a:r>
              <a:rPr lang="en-US" sz="1800" dirty="0" err="1" smtClean="0"/>
              <a:t>dL</a:t>
            </a:r>
            <a:r>
              <a:rPr lang="en-US" sz="1800" dirty="0" smtClean="0"/>
              <a:t>. </a:t>
            </a:r>
            <a:r>
              <a:rPr lang="en-US" sz="1800" dirty="0"/>
              <a:t>Visible changes in the urine only occur once </a:t>
            </a:r>
            <a:r>
              <a:rPr lang="en-US" sz="1800" dirty="0" smtClean="0"/>
              <a:t>urine levels </a:t>
            </a:r>
            <a:r>
              <a:rPr lang="en-US" sz="1800" dirty="0"/>
              <a:t>exceed from about 100 to 300 mg/</a:t>
            </a:r>
            <a:r>
              <a:rPr lang="en-US" sz="1800" dirty="0" err="1"/>
              <a:t>dL</a:t>
            </a:r>
            <a:r>
              <a:rPr lang="en-US" sz="1800" dirty="0"/>
              <a:t>, although it can be detected by the </a:t>
            </a:r>
            <a:r>
              <a:rPr lang="en-US" sz="1800" dirty="0" smtClean="0"/>
              <a:t>urine dipstick at concentrations </a:t>
            </a:r>
            <a:r>
              <a:rPr lang="en-US" sz="1800" dirty="0"/>
              <a:t>of only 0.5 to 1 </a:t>
            </a:r>
            <a:r>
              <a:rPr lang="en-US" sz="1800" dirty="0" smtClean="0"/>
              <a:t>mg/</a:t>
            </a:r>
            <a:r>
              <a:rPr lang="en-US" sz="1800" dirty="0" err="1" smtClean="0"/>
              <a:t>dL</a:t>
            </a:r>
            <a:r>
              <a:rPr lang="en-US" sz="1800" dirty="0" smtClean="0"/>
              <a:t>. </a:t>
            </a:r>
          </a:p>
          <a:p>
            <a:pPr lvl="1" algn="l" rtl="0"/>
            <a:r>
              <a:rPr lang="en-US" sz="1800" b="1" dirty="0" smtClean="0"/>
              <a:t>Myoglobin </a:t>
            </a:r>
            <a:r>
              <a:rPr lang="en-US" sz="1800" b="1" dirty="0"/>
              <a:t>has a half-life of only two to three hours, much </a:t>
            </a:r>
            <a:r>
              <a:rPr lang="en-US" sz="1800" b="1" dirty="0" smtClean="0"/>
              <a:t>shorter than </a:t>
            </a:r>
            <a:r>
              <a:rPr lang="en-US" sz="1800" b="1" dirty="0"/>
              <a:t>that of CK. </a:t>
            </a:r>
            <a:endParaRPr lang="en-US" sz="1800" b="1" dirty="0" smtClean="0"/>
          </a:p>
          <a:p>
            <a:pPr lvl="1" algn="l" rtl="0"/>
            <a:r>
              <a:rPr lang="en-US" sz="1800" b="1" dirty="0" smtClean="0"/>
              <a:t>Because </a:t>
            </a:r>
            <a:r>
              <a:rPr lang="en-US" sz="1800" b="1" dirty="0"/>
              <a:t>of its rapid excretion and metabolism to bilirubin, serum levels may return to </a:t>
            </a:r>
            <a:r>
              <a:rPr lang="en-US" sz="1800" b="1" dirty="0" smtClean="0"/>
              <a:t>normal within </a:t>
            </a:r>
            <a:r>
              <a:rPr lang="en-US" sz="1800" b="1" dirty="0"/>
              <a:t>six to eight </a:t>
            </a:r>
            <a:r>
              <a:rPr lang="en-US" sz="1800" b="1" dirty="0" smtClean="0"/>
              <a:t>hours.</a:t>
            </a:r>
          </a:p>
          <a:p>
            <a:pPr lvl="1" algn="l" rtl="0"/>
            <a:r>
              <a:rPr lang="en-US" sz="1800" dirty="0"/>
              <a:t>Thus, it is not unusual for CK levels to remain elevated in the absence of </a:t>
            </a:r>
            <a:r>
              <a:rPr lang="en-US" sz="1800" dirty="0" err="1" smtClean="0"/>
              <a:t>myoglobinuria</a:t>
            </a:r>
            <a:r>
              <a:rPr lang="en-US" sz="1800" dirty="0" smtClean="0"/>
              <a:t>.</a:t>
            </a:r>
          </a:p>
          <a:p>
            <a:pPr lvl="1" algn="l" rtl="0"/>
            <a:r>
              <a:rPr lang="en-US" sz="1800" dirty="0" smtClean="0"/>
              <a:t> </a:t>
            </a:r>
            <a:r>
              <a:rPr lang="en-US" sz="1800" dirty="0"/>
              <a:t>Routine </a:t>
            </a:r>
            <a:r>
              <a:rPr lang="en-US" sz="1800" dirty="0" smtClean="0"/>
              <a:t>urine testing </a:t>
            </a:r>
            <a:r>
              <a:rPr lang="en-US" sz="1800" dirty="0"/>
              <a:t>for myoglobin by urine dipstick evaluation may be negative in up to half of patients with </a:t>
            </a:r>
            <a:r>
              <a:rPr lang="en-US" sz="1800" dirty="0" smtClean="0"/>
              <a:t>rhabdomyolysis. </a:t>
            </a:r>
          </a:p>
          <a:p>
            <a:pPr lvl="1" algn="l" rtl="0"/>
            <a:r>
              <a:rPr lang="en-US" sz="1800" dirty="0" err="1" smtClean="0"/>
              <a:t>Pigmenturia</a:t>
            </a:r>
            <a:r>
              <a:rPr lang="en-US" sz="1800" dirty="0" smtClean="0"/>
              <a:t> </a:t>
            </a:r>
            <a:r>
              <a:rPr lang="en-US" sz="1800" dirty="0"/>
              <a:t>will be missed in rhabdomyolysis if the filtered load of myoglobin is insufficient or has </a:t>
            </a:r>
            <a:r>
              <a:rPr lang="en-US" sz="1800" dirty="0" smtClean="0"/>
              <a:t>largely resolved </a:t>
            </a:r>
            <a:r>
              <a:rPr lang="en-US" sz="1800" dirty="0"/>
              <a:t>before the patient seeks medical attention due to its rapid clearance.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0" lvl="0" indent="0" algn="ctr">
              <a:buNone/>
              <a:defRPr/>
            </a:pPr>
            <a:r>
              <a:rPr lang="en-US" sz="3600" dirty="0" smtClean="0"/>
              <a:t>Dr. </a:t>
            </a:r>
            <a:r>
              <a:rPr lang="en-US" sz="3600" dirty="0" err="1" smtClean="0"/>
              <a:t>Afshin</a:t>
            </a:r>
            <a:r>
              <a:rPr lang="en-US" sz="3600" dirty="0" smtClean="0"/>
              <a:t> </a:t>
            </a:r>
            <a:r>
              <a:rPr lang="en-US" sz="3600" dirty="0" err="1" smtClean="0"/>
              <a:t>Gharekhani</a:t>
            </a:r>
            <a:endParaRPr lang="en-US" sz="3600" dirty="0" smtClean="0"/>
          </a:p>
          <a:p>
            <a:pPr marL="0" indent="0" algn="ctr">
              <a:lnSpc>
                <a:spcPct val="110000"/>
              </a:lnSpc>
              <a:buNone/>
            </a:pPr>
            <a:endParaRPr lang="en-US" sz="2800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err="1" smtClean="0"/>
              <a:t>PharmD</a:t>
            </a:r>
            <a:r>
              <a:rPr lang="en-US" sz="2800" dirty="0" smtClean="0"/>
              <a:t>, BCPS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smtClean="0"/>
              <a:t>Assistant Professor of Clinical Pharmacy,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smtClean="0"/>
              <a:t> Department of Clinical Pharmacy,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smtClean="0"/>
              <a:t>Tabriz University of Medical Sciences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7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458200" cy="6553200"/>
          </a:xfrm>
        </p:spPr>
        <p:txBody>
          <a:bodyPr/>
          <a:lstStyle/>
          <a:p>
            <a:pPr algn="l" rtl="0"/>
            <a:r>
              <a:rPr lang="en-US" sz="1800" b="1" dirty="0"/>
              <a:t>Both hemoglobin and myoglobin can be detected on the urine dipstick as “blood”; microscopic evaluation </a:t>
            </a:r>
            <a:r>
              <a:rPr lang="en-US" sz="1800" b="1" dirty="0" smtClean="0"/>
              <a:t>of the </a:t>
            </a:r>
            <a:r>
              <a:rPr lang="en-US" sz="1800" b="1" dirty="0"/>
              <a:t>urine generally shows few </a:t>
            </a:r>
            <a:r>
              <a:rPr lang="en-US" sz="1800" b="1" dirty="0" smtClean="0"/>
              <a:t>RBC </a:t>
            </a:r>
            <a:r>
              <a:rPr lang="en-US" sz="1800" b="1" dirty="0"/>
              <a:t>(less than five per high-powered field) in patients </a:t>
            </a:r>
            <a:r>
              <a:rPr lang="en-US" sz="1800" b="1" dirty="0" smtClean="0"/>
              <a:t>with rhabdomyolysis </a:t>
            </a:r>
            <a:r>
              <a:rPr lang="en-US" sz="1800" b="1" dirty="0"/>
              <a:t>whose positive test results from </a:t>
            </a:r>
            <a:r>
              <a:rPr lang="en-US" sz="1800" b="1" dirty="0" err="1" smtClean="0"/>
              <a:t>myoglobinuria</a:t>
            </a:r>
            <a:r>
              <a:rPr lang="en-US" sz="1800" dirty="0" smtClean="0"/>
              <a:t>.</a:t>
            </a:r>
          </a:p>
          <a:p>
            <a:pPr algn="l" rtl="0"/>
            <a:r>
              <a:rPr lang="en-US" sz="1800" dirty="0"/>
              <a:t>Proteinuria may also be seen, due to the release of myoglobin and other proteins by the damaged </a:t>
            </a:r>
            <a:r>
              <a:rPr lang="en-US" sz="1800" dirty="0" smtClean="0"/>
              <a:t>myocytes.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7467600" cy="6096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Other manifestations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4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6294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Fluid and electrolyte </a:t>
            </a:r>
            <a:r>
              <a:rPr lang="en-US" b="1" dirty="0" smtClean="0">
                <a:solidFill>
                  <a:srgbClr val="0070C0"/>
                </a:solidFill>
              </a:rPr>
              <a:t>abnormalities</a:t>
            </a:r>
          </a:p>
          <a:p>
            <a:pPr lvl="1" algn="l" rtl="0"/>
            <a:r>
              <a:rPr lang="en-US" sz="1800" b="1" dirty="0" smtClean="0"/>
              <a:t>Hypovolemia: </a:t>
            </a:r>
            <a:r>
              <a:rPr lang="en-US" sz="1800" dirty="0"/>
              <a:t>results from “third-spacing” due to the influx of extracellular fluid into injured muscles </a:t>
            </a:r>
            <a:r>
              <a:rPr lang="en-US" sz="1800" dirty="0" smtClean="0"/>
              <a:t>and increases </a:t>
            </a:r>
            <a:r>
              <a:rPr lang="en-US" sz="1800" dirty="0"/>
              <a:t>the risk of acute kidney </a:t>
            </a:r>
            <a:r>
              <a:rPr lang="en-US" sz="1800" dirty="0" smtClean="0"/>
              <a:t>injury.</a:t>
            </a:r>
          </a:p>
          <a:p>
            <a:pPr lvl="1" algn="l" rtl="0"/>
            <a:r>
              <a:rPr lang="en-US" sz="1800" b="1" dirty="0"/>
              <a:t>Hyperkalemia and </a:t>
            </a:r>
            <a:r>
              <a:rPr lang="en-US" sz="1800" b="1" dirty="0" smtClean="0"/>
              <a:t>hyperphosphatemia: </a:t>
            </a:r>
            <a:r>
              <a:rPr lang="en-US" sz="1800" dirty="0"/>
              <a:t>result from the release of potassium and phosphorus </a:t>
            </a:r>
            <a:r>
              <a:rPr lang="en-US" sz="1800" dirty="0" smtClean="0"/>
              <a:t>from damaged </a:t>
            </a:r>
            <a:r>
              <a:rPr lang="en-US" sz="1800" dirty="0"/>
              <a:t>muscle </a:t>
            </a:r>
            <a:r>
              <a:rPr lang="en-US" sz="1800" dirty="0" smtClean="0"/>
              <a:t>cells. Hyperkalemia </a:t>
            </a:r>
            <a:r>
              <a:rPr lang="en-US" sz="1800" dirty="0"/>
              <a:t>is more common in patients </a:t>
            </a:r>
            <a:r>
              <a:rPr lang="en-US" sz="1800" dirty="0" smtClean="0"/>
              <a:t>with oliguric </a:t>
            </a:r>
            <a:r>
              <a:rPr lang="en-US" sz="1800" dirty="0"/>
              <a:t>acute kidney </a:t>
            </a:r>
            <a:r>
              <a:rPr lang="en-US" sz="1800" dirty="0" smtClean="0"/>
              <a:t>injury. 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pPr lvl="1" algn="l" rtl="0"/>
            <a:r>
              <a:rPr lang="en-US" sz="1800" b="1" dirty="0" smtClean="0"/>
              <a:t>Hypocalcemia</a:t>
            </a:r>
            <a:r>
              <a:rPr lang="en-US" sz="1800" dirty="0" smtClean="0"/>
              <a:t>: </a:t>
            </a:r>
            <a:r>
              <a:rPr lang="en-US" sz="1800" dirty="0"/>
              <a:t>can be extreme, occurs in the first few days because of entry into </a:t>
            </a:r>
            <a:r>
              <a:rPr lang="en-US" sz="1800" dirty="0" smtClean="0"/>
              <a:t>damaged myocytes </a:t>
            </a:r>
            <a:r>
              <a:rPr lang="en-US" sz="1800" dirty="0"/>
              <a:t>and both deposition of calcium salts in damaged muscle and decreased bone </a:t>
            </a:r>
            <a:r>
              <a:rPr lang="en-US" sz="1800" dirty="0" smtClean="0"/>
              <a:t>responsiveness to PTH. </a:t>
            </a:r>
            <a:r>
              <a:rPr lang="en-US" sz="1800" dirty="0"/>
              <a:t>During the recovery phase, serum calcium levels return to normal </a:t>
            </a:r>
            <a:r>
              <a:rPr lang="en-US" sz="1800" dirty="0" smtClean="0"/>
              <a:t>and may </a:t>
            </a:r>
            <a:r>
              <a:rPr lang="en-US" sz="1800" dirty="0"/>
              <a:t>rebound to significantly elevated levels due to the release of calcium from injured muscle, </a:t>
            </a:r>
            <a:r>
              <a:rPr lang="en-US" sz="1800" dirty="0" smtClean="0"/>
              <a:t>mild secondary </a:t>
            </a:r>
            <a:r>
              <a:rPr lang="en-US" sz="1800" dirty="0"/>
              <a:t>hyperparathyroidism from the acute renal failure, and an increase in </a:t>
            </a:r>
            <a:r>
              <a:rPr lang="en-US" sz="1800" dirty="0" smtClean="0"/>
              <a:t>calcitriol.</a:t>
            </a:r>
          </a:p>
          <a:p>
            <a:pPr lvl="1" algn="l" rtl="0"/>
            <a:r>
              <a:rPr lang="en-US" sz="1800" b="1" dirty="0"/>
              <a:t>Severe </a:t>
            </a:r>
            <a:r>
              <a:rPr lang="en-US" sz="1800" b="1" dirty="0" smtClean="0"/>
              <a:t>hyperuricemia: </a:t>
            </a:r>
            <a:r>
              <a:rPr lang="en-US" sz="1800" dirty="0"/>
              <a:t>may develop because of the release of purines from damaged muscle cells and, </a:t>
            </a:r>
            <a:r>
              <a:rPr lang="en-US" sz="1800" dirty="0" smtClean="0"/>
              <a:t>if acute </a:t>
            </a:r>
            <a:r>
              <a:rPr lang="en-US" sz="1800" dirty="0"/>
              <a:t>kidney injury occurs, reduced urinary excretion</a:t>
            </a:r>
            <a:r>
              <a:rPr lang="en-US" sz="1800" dirty="0" smtClean="0"/>
              <a:t>.</a:t>
            </a:r>
          </a:p>
          <a:p>
            <a:pPr lvl="1" algn="l" rtl="0"/>
            <a:r>
              <a:rPr lang="en-US" sz="1800" b="1" dirty="0"/>
              <a:t>Metabolic </a:t>
            </a:r>
            <a:r>
              <a:rPr lang="en-US" sz="1800" b="1" dirty="0" smtClean="0"/>
              <a:t>acidosis: </a:t>
            </a:r>
            <a:r>
              <a:rPr lang="en-US" sz="1800" dirty="0"/>
              <a:t>is common, and an increased anion gap may be present. </a:t>
            </a:r>
            <a:r>
              <a:rPr lang="en-US" sz="1800" dirty="0" smtClean="0"/>
              <a:t> </a:t>
            </a:r>
            <a:endParaRPr lang="fa-I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553200"/>
          </a:xfrm>
        </p:spPr>
        <p:txBody>
          <a:bodyPr/>
          <a:lstStyle/>
          <a:p>
            <a:pPr algn="l" rtl="0"/>
            <a:r>
              <a:rPr lang="en-US" b="1" dirty="0" smtClean="0">
                <a:solidFill>
                  <a:srgbClr val="0070C0"/>
                </a:solidFill>
              </a:rPr>
              <a:t>Acute Kidney Injury</a:t>
            </a:r>
          </a:p>
          <a:p>
            <a:pPr lvl="1" algn="l" rtl="0"/>
            <a:r>
              <a:rPr lang="en-US" dirty="0" smtClean="0"/>
              <a:t>A </a:t>
            </a:r>
            <a:r>
              <a:rPr lang="en-US" dirty="0"/>
              <a:t>common complication </a:t>
            </a:r>
            <a:r>
              <a:rPr lang="en-US" dirty="0" smtClean="0"/>
              <a:t>of rhabdomyolysis</a:t>
            </a:r>
            <a:r>
              <a:rPr lang="en-US" dirty="0"/>
              <a:t>. The reported frequency of AKI ranges from 15 to over 50 </a:t>
            </a:r>
            <a:r>
              <a:rPr lang="en-US" dirty="0" smtClean="0"/>
              <a:t>percent.</a:t>
            </a:r>
          </a:p>
          <a:p>
            <a:pPr lvl="1" algn="l" rtl="0"/>
            <a:r>
              <a:rPr lang="en-US" dirty="0"/>
              <a:t>The risk of AKI </a:t>
            </a:r>
            <a:r>
              <a:rPr lang="en-US" dirty="0" smtClean="0"/>
              <a:t>is lower </a:t>
            </a:r>
            <a:r>
              <a:rPr lang="en-US" dirty="0"/>
              <a:t>in patients with </a:t>
            </a:r>
            <a:r>
              <a:rPr lang="en-US" dirty="0" smtClean="0"/>
              <a:t>CPK </a:t>
            </a:r>
            <a:r>
              <a:rPr lang="en-US" dirty="0"/>
              <a:t>levels at admission less than 15 to 20,000 units/L; risk factors for AKI in patients </a:t>
            </a:r>
            <a:r>
              <a:rPr lang="en-US" dirty="0" smtClean="0"/>
              <a:t>with lower </a:t>
            </a:r>
            <a:r>
              <a:rPr lang="en-US" dirty="0"/>
              <a:t>values include </a:t>
            </a:r>
            <a:r>
              <a:rPr lang="en-US" b="1" dirty="0"/>
              <a:t>dehydration, sepsis, and </a:t>
            </a:r>
            <a:r>
              <a:rPr lang="en-US" b="1" dirty="0" smtClean="0"/>
              <a:t>acidosis</a:t>
            </a:r>
            <a:r>
              <a:rPr lang="en-US" dirty="0" smtClean="0"/>
              <a:t>.</a:t>
            </a:r>
          </a:p>
          <a:p>
            <a:pPr lvl="1" algn="l" rtl="0"/>
            <a:r>
              <a:rPr lang="en-US" dirty="0"/>
              <a:t>Volume depletion resulting in renal </a:t>
            </a:r>
            <a:r>
              <a:rPr lang="en-US" dirty="0" smtClean="0"/>
              <a:t>ischemia,</a:t>
            </a:r>
          </a:p>
          <a:p>
            <a:pPr lvl="1" algn="l" rtl="0"/>
            <a:r>
              <a:rPr lang="en-US" dirty="0" smtClean="0"/>
              <a:t>Tubular </a:t>
            </a:r>
            <a:r>
              <a:rPr lang="en-US" dirty="0"/>
              <a:t>obstruction due to </a:t>
            </a:r>
            <a:r>
              <a:rPr lang="en-US" dirty="0" err="1"/>
              <a:t>heme</a:t>
            </a:r>
            <a:r>
              <a:rPr lang="en-US" dirty="0"/>
              <a:t> pigment </a:t>
            </a:r>
            <a:r>
              <a:rPr lang="en-US" dirty="0" smtClean="0"/>
              <a:t>casts</a:t>
            </a:r>
          </a:p>
          <a:p>
            <a:pPr lvl="1" algn="l" rtl="0"/>
            <a:r>
              <a:rPr lang="en-US" dirty="0" smtClean="0"/>
              <a:t>Tubular </a:t>
            </a:r>
            <a:r>
              <a:rPr lang="en-US" dirty="0"/>
              <a:t>injury from free </a:t>
            </a:r>
            <a:r>
              <a:rPr lang="en-US" dirty="0" err="1"/>
              <a:t>chelatable</a:t>
            </a:r>
            <a:r>
              <a:rPr lang="en-US" dirty="0"/>
              <a:t> </a:t>
            </a:r>
            <a:r>
              <a:rPr lang="en-US" dirty="0" smtClean="0"/>
              <a:t>iron.</a:t>
            </a:r>
            <a:endParaRPr lang="en-US" dirty="0" smtClean="0"/>
          </a:p>
          <a:p>
            <a:pPr lvl="1" algn="l" rtl="0"/>
            <a:r>
              <a:rPr lang="en-US" dirty="0" smtClean="0"/>
              <a:t>Reddish-gold </a:t>
            </a:r>
            <a:r>
              <a:rPr lang="en-US" dirty="0"/>
              <a:t>pigmented casts are often observed in the urine sediment.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b="1" dirty="0">
              <a:solidFill>
                <a:srgbClr val="0070C0"/>
              </a:solidFill>
            </a:endParaRPr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6858000" y="2514600"/>
            <a:ext cx="762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TextBox 5"/>
          <p:cNvSpPr txBox="1"/>
          <p:nvPr/>
        </p:nvSpPr>
        <p:spPr>
          <a:xfrm>
            <a:off x="6934201" y="2895600"/>
            <a:ext cx="1905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Contribute to </a:t>
            </a:r>
            <a:r>
              <a:rPr lang="en-US" b="1" dirty="0" smtClean="0">
                <a:solidFill>
                  <a:srgbClr val="0070C0"/>
                </a:solidFill>
              </a:rPr>
              <a:t>AKI</a:t>
            </a:r>
            <a:endParaRPr lang="fa-I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7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6294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Compartment syndrome</a:t>
            </a:r>
            <a:r>
              <a:rPr lang="en-US" dirty="0"/>
              <a:t> </a:t>
            </a:r>
            <a:endParaRPr lang="en-US" dirty="0" smtClean="0"/>
          </a:p>
          <a:p>
            <a:pPr lvl="1" algn="l" rtl="0"/>
            <a:r>
              <a:rPr lang="en-US" dirty="0"/>
              <a:t>A compartment syndrome exists when increased pressure in a </a:t>
            </a:r>
            <a:r>
              <a:rPr lang="en-US" dirty="0" smtClean="0"/>
              <a:t>closed anatomic </a:t>
            </a:r>
            <a:r>
              <a:rPr lang="en-US" dirty="0"/>
              <a:t>space threatens the viability of the muscles and nerves within the </a:t>
            </a:r>
            <a:r>
              <a:rPr lang="en-US" dirty="0" smtClean="0"/>
              <a:t>compartment. </a:t>
            </a:r>
          </a:p>
          <a:p>
            <a:pPr lvl="1" algn="l" rtl="0"/>
            <a:r>
              <a:rPr lang="en-US" dirty="0" smtClean="0"/>
              <a:t>Compartment</a:t>
            </a:r>
            <a:r>
              <a:rPr lang="en-US" dirty="0"/>
              <a:t> </a:t>
            </a:r>
            <a:r>
              <a:rPr lang="en-US" dirty="0" smtClean="0"/>
              <a:t>syndrome </a:t>
            </a:r>
            <a:r>
              <a:rPr lang="en-US" dirty="0"/>
              <a:t>is a potential complication of severe rhabdomyolysis that may develop after fluid resuscitation, </a:t>
            </a:r>
            <a:r>
              <a:rPr lang="en-US" dirty="0" smtClean="0"/>
              <a:t>with worsening </a:t>
            </a:r>
            <a:r>
              <a:rPr lang="en-US" dirty="0"/>
              <a:t>edema of the limb and </a:t>
            </a:r>
            <a:r>
              <a:rPr lang="en-US" dirty="0" smtClean="0"/>
              <a:t>muscle.</a:t>
            </a:r>
          </a:p>
          <a:p>
            <a:pPr lvl="1" algn="l" rtl="0"/>
            <a:r>
              <a:rPr lang="en-US" dirty="0" smtClean="0"/>
              <a:t>Lower </a:t>
            </a:r>
            <a:r>
              <a:rPr lang="en-US" dirty="0"/>
              <a:t>extremity compartment syndrome can also be a cause</a:t>
            </a:r>
            <a:br>
              <a:rPr lang="en-US" dirty="0"/>
            </a:br>
            <a:r>
              <a:rPr lang="en-US" dirty="0"/>
              <a:t>of rhabdomyolysis, as may occur after </a:t>
            </a:r>
            <a:r>
              <a:rPr lang="en-US" dirty="0" err="1"/>
              <a:t>tibial</a:t>
            </a:r>
            <a:r>
              <a:rPr lang="en-US" dirty="0"/>
              <a:t> </a:t>
            </a:r>
            <a:r>
              <a:rPr lang="en-US" dirty="0" smtClean="0"/>
              <a:t>fractures.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5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534400" cy="66294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Disseminated intravascular coagulation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lvl="1" algn="l" rtl="0"/>
            <a:r>
              <a:rPr lang="en-US" dirty="0"/>
              <a:t>Infrequently, severe rhabdomyolysis may be associated with</a:t>
            </a:r>
            <a:br>
              <a:rPr lang="en-US" dirty="0"/>
            </a:br>
            <a:r>
              <a:rPr lang="en-US" dirty="0"/>
              <a:t>the development of disseminated intravascular coagulation due to the release of thromboplastin and </a:t>
            </a:r>
            <a:r>
              <a:rPr lang="en-US" dirty="0" smtClean="0"/>
              <a:t>other </a:t>
            </a:r>
            <a:r>
              <a:rPr lang="en-US" dirty="0" err="1" smtClean="0"/>
              <a:t>prothrombotic</a:t>
            </a:r>
            <a:r>
              <a:rPr lang="en-US" dirty="0" smtClean="0"/>
              <a:t> </a:t>
            </a:r>
            <a:r>
              <a:rPr lang="en-US" dirty="0"/>
              <a:t>substances from the damaged muscle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4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13038"/>
            <a:ext cx="8153400" cy="5635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valuation and Diagnosis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534400" cy="66294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Indications for diagnostic </a:t>
            </a:r>
            <a:r>
              <a:rPr lang="en-US" b="1" dirty="0" smtClean="0">
                <a:solidFill>
                  <a:srgbClr val="0070C0"/>
                </a:solidFill>
              </a:rPr>
              <a:t>testing:</a:t>
            </a:r>
          </a:p>
          <a:p>
            <a:pPr lvl="1" algn="l" rtl="0"/>
            <a:r>
              <a:rPr lang="en-US" dirty="0"/>
              <a:t>Both </a:t>
            </a:r>
            <a:r>
              <a:rPr lang="en-US" dirty="0" err="1"/>
              <a:t>myalgias</a:t>
            </a:r>
            <a:r>
              <a:rPr lang="en-US" dirty="0"/>
              <a:t> and </a:t>
            </a:r>
            <a:r>
              <a:rPr lang="en-US" dirty="0" err="1"/>
              <a:t>pigmenturia</a:t>
            </a:r>
            <a:r>
              <a:rPr lang="en-US" dirty="0"/>
              <a:t>. </a:t>
            </a:r>
            <a:endParaRPr lang="en-US" dirty="0" smtClean="0"/>
          </a:p>
          <a:p>
            <a:pPr lvl="1" algn="l" rtl="0"/>
            <a:r>
              <a:rPr lang="en-US" dirty="0"/>
              <a:t>Either </a:t>
            </a:r>
            <a:r>
              <a:rPr lang="en-US" dirty="0" err="1"/>
              <a:t>myalgias</a:t>
            </a:r>
            <a:r>
              <a:rPr lang="en-US" dirty="0"/>
              <a:t> or </a:t>
            </a:r>
            <a:r>
              <a:rPr lang="en-US" dirty="0" err="1"/>
              <a:t>pigmenturia</a:t>
            </a:r>
            <a:r>
              <a:rPr lang="en-US" dirty="0"/>
              <a:t>, with a history suggesting the presence or recent exposure to a </a:t>
            </a:r>
            <a:r>
              <a:rPr lang="en-US" dirty="0" smtClean="0"/>
              <a:t>potential cause </a:t>
            </a:r>
            <a:r>
              <a:rPr lang="en-US" dirty="0"/>
              <a:t>or event</a:t>
            </a:r>
            <a:r>
              <a:rPr lang="en-US" dirty="0" smtClean="0"/>
              <a:t>.</a:t>
            </a:r>
          </a:p>
          <a:p>
            <a:pPr lvl="1" algn="l" rtl="0"/>
            <a:r>
              <a:rPr lang="en-US" dirty="0" smtClean="0"/>
              <a:t>The </a:t>
            </a:r>
            <a:r>
              <a:rPr lang="en-US" dirty="0"/>
              <a:t>absence of </a:t>
            </a:r>
            <a:r>
              <a:rPr lang="en-US" dirty="0" err="1"/>
              <a:t>myalgias</a:t>
            </a:r>
            <a:r>
              <a:rPr lang="en-US" dirty="0"/>
              <a:t> or </a:t>
            </a:r>
            <a:r>
              <a:rPr lang="en-US" dirty="0" err="1"/>
              <a:t>pigmenturia</a:t>
            </a:r>
            <a:r>
              <a:rPr lang="en-US" dirty="0"/>
              <a:t> in a clinical setting associated with increased risk </a:t>
            </a:r>
            <a:r>
              <a:rPr lang="en-US" dirty="0" smtClean="0"/>
              <a:t>for rhabdomyolysis. </a:t>
            </a:r>
            <a:r>
              <a:rPr lang="en-US" dirty="0"/>
              <a:t>The </a:t>
            </a:r>
            <a:r>
              <a:rPr lang="en-US" dirty="0" smtClean="0"/>
              <a:t>diagnosis should </a:t>
            </a:r>
            <a:r>
              <a:rPr lang="en-US" dirty="0"/>
              <a:t>be suspected following prolonged immobilization, in any </a:t>
            </a:r>
            <a:r>
              <a:rPr lang="en-US" dirty="0" err="1"/>
              <a:t>stuporous</a:t>
            </a:r>
            <a:r>
              <a:rPr lang="en-US" dirty="0"/>
              <a:t> or comatose patient or in a</a:t>
            </a:r>
            <a:br>
              <a:rPr lang="en-US" dirty="0"/>
            </a:br>
            <a:r>
              <a:rPr lang="en-US" dirty="0"/>
              <a:t>patient who is otherwise unable to provide a medical history and has one or more of the following</a:t>
            </a:r>
            <a:r>
              <a:rPr lang="en-US" dirty="0" smtClean="0"/>
              <a:t>:</a:t>
            </a:r>
          </a:p>
          <a:p>
            <a:pPr lvl="2" algn="l" rtl="0"/>
            <a:r>
              <a:rPr lang="en-US" dirty="0" smtClean="0"/>
              <a:t>Muscle tenderness</a:t>
            </a:r>
            <a:endParaRPr lang="en-US" dirty="0"/>
          </a:p>
          <a:p>
            <a:pPr lvl="2" algn="l" rtl="0"/>
            <a:r>
              <a:rPr lang="en-US" dirty="0" smtClean="0"/>
              <a:t>Evidence </a:t>
            </a:r>
            <a:r>
              <a:rPr lang="en-US" dirty="0"/>
              <a:t>of pressure necrosis of the </a:t>
            </a:r>
            <a:r>
              <a:rPr lang="en-US" dirty="0" smtClean="0"/>
              <a:t>skin</a:t>
            </a:r>
            <a:endParaRPr lang="en-US" dirty="0"/>
          </a:p>
          <a:p>
            <a:pPr lvl="2" algn="l" rtl="0"/>
            <a:r>
              <a:rPr lang="en-US" dirty="0" smtClean="0"/>
              <a:t>Signs </a:t>
            </a:r>
            <a:r>
              <a:rPr lang="en-US" dirty="0"/>
              <a:t>of multiple trauma or a crush </a:t>
            </a:r>
            <a:r>
              <a:rPr lang="en-US" dirty="0" smtClean="0"/>
              <a:t>injury</a:t>
            </a:r>
          </a:p>
          <a:p>
            <a:pPr lvl="2" algn="l" rtl="0"/>
            <a:r>
              <a:rPr lang="en-US" dirty="0" smtClean="0"/>
              <a:t>Blood </a:t>
            </a:r>
            <a:r>
              <a:rPr lang="en-US" dirty="0"/>
              <a:t>chemistry abnormalities suggesting the possibility of increased cell breakdown, such </a:t>
            </a:r>
            <a:r>
              <a:rPr lang="en-US" dirty="0" smtClean="0"/>
              <a:t>as hyperkalemia</a:t>
            </a:r>
            <a:r>
              <a:rPr lang="en-US" dirty="0"/>
              <a:t>, hyperphosphatemia, and /or </a:t>
            </a:r>
            <a:r>
              <a:rPr lang="en-US" dirty="0" smtClean="0"/>
              <a:t>hypocalcemia</a:t>
            </a:r>
            <a:endParaRPr lang="en-US" dirty="0"/>
          </a:p>
          <a:p>
            <a:pPr lvl="2" algn="l" rtl="0"/>
            <a:r>
              <a:rPr lang="en-US" dirty="0" smtClean="0"/>
              <a:t>Evidence </a:t>
            </a:r>
            <a:r>
              <a:rPr lang="en-US" dirty="0"/>
              <a:t>of acute kidney injury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"/>
            <a:ext cx="8458200" cy="66294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Diagnostic </a:t>
            </a:r>
            <a:r>
              <a:rPr lang="en-US" b="1" dirty="0" smtClean="0">
                <a:solidFill>
                  <a:srgbClr val="0070C0"/>
                </a:solidFill>
              </a:rPr>
              <a:t>evaluation</a:t>
            </a:r>
          </a:p>
          <a:p>
            <a:pPr lvl="1" algn="l" rtl="0"/>
            <a:r>
              <a:rPr lang="en-US" b="1" dirty="0" smtClean="0"/>
              <a:t>CPK </a:t>
            </a:r>
            <a:r>
              <a:rPr lang="en-US" dirty="0"/>
              <a:t>– Fractionation of </a:t>
            </a:r>
            <a:r>
              <a:rPr lang="en-US" dirty="0" smtClean="0"/>
              <a:t>the CPK </a:t>
            </a:r>
            <a:r>
              <a:rPr lang="en-US" dirty="0"/>
              <a:t>is generally not required but may be helpful, </a:t>
            </a:r>
            <a:r>
              <a:rPr lang="en-US" dirty="0" smtClean="0"/>
              <a:t>in addition </a:t>
            </a:r>
            <a:r>
              <a:rPr lang="en-US" dirty="0"/>
              <a:t>to the clinical history and examination, in excluding other potential causes of </a:t>
            </a:r>
            <a:r>
              <a:rPr lang="en-US" dirty="0" smtClean="0"/>
              <a:t>CPK </a:t>
            </a:r>
            <a:r>
              <a:rPr lang="en-US" dirty="0"/>
              <a:t>elevation </a:t>
            </a:r>
            <a:r>
              <a:rPr lang="en-US" dirty="0" smtClean="0"/>
              <a:t>such as </a:t>
            </a:r>
            <a:r>
              <a:rPr lang="en-US" dirty="0"/>
              <a:t>acute </a:t>
            </a:r>
            <a:r>
              <a:rPr lang="en-US" dirty="0" smtClean="0"/>
              <a:t>MI, </a:t>
            </a:r>
            <a:r>
              <a:rPr lang="en-US" dirty="0"/>
              <a:t>stroke, and other diseases of the heart and </a:t>
            </a:r>
            <a:r>
              <a:rPr lang="en-US" dirty="0" smtClean="0"/>
              <a:t>brain. </a:t>
            </a:r>
            <a:r>
              <a:rPr lang="en-US" dirty="0"/>
              <a:t>Other muscle enzymes in addition to </a:t>
            </a:r>
            <a:r>
              <a:rPr lang="en-US" dirty="0" smtClean="0"/>
              <a:t>CPK </a:t>
            </a:r>
            <a:r>
              <a:rPr lang="en-US" dirty="0"/>
              <a:t>are typically elevated (</a:t>
            </a:r>
            <a:r>
              <a:rPr lang="en-US" dirty="0" err="1"/>
              <a:t>eg</a:t>
            </a:r>
            <a:r>
              <a:rPr lang="en-US" dirty="0"/>
              <a:t>, aldolase, aminotransferases, </a:t>
            </a:r>
            <a:r>
              <a:rPr lang="en-US" dirty="0" smtClean="0"/>
              <a:t>LDH), </a:t>
            </a:r>
            <a:r>
              <a:rPr lang="en-US" dirty="0"/>
              <a:t>but such testing is not usually necessary to make the </a:t>
            </a:r>
            <a:r>
              <a:rPr lang="en-US" dirty="0" smtClean="0"/>
              <a:t>diagnosis.</a:t>
            </a:r>
          </a:p>
          <a:p>
            <a:pPr lvl="1" algn="l" rtl="0"/>
            <a:r>
              <a:rPr lang="en-US" b="1" dirty="0" smtClean="0"/>
              <a:t>Urinalysis </a:t>
            </a:r>
            <a:r>
              <a:rPr lang="en-US" b="1" dirty="0"/>
              <a:t>including dipstick and microscopic </a:t>
            </a:r>
            <a:r>
              <a:rPr lang="en-US" b="1" dirty="0" smtClean="0"/>
              <a:t>evaluation: </a:t>
            </a:r>
            <a:r>
              <a:rPr lang="en-US" dirty="0"/>
              <a:t>Evidence of </a:t>
            </a:r>
            <a:r>
              <a:rPr lang="en-US" dirty="0" err="1"/>
              <a:t>myoglobinuria</a:t>
            </a:r>
            <a:r>
              <a:rPr lang="en-US" dirty="0"/>
              <a:t> should be sought</a:t>
            </a:r>
            <a:br>
              <a:rPr lang="en-US" dirty="0"/>
            </a:br>
            <a:r>
              <a:rPr lang="en-US" dirty="0"/>
              <a:t>by routine urine dipstick evaluation combined with microscopic examination </a:t>
            </a:r>
            <a:endParaRPr lang="en-US" dirty="0" smtClean="0"/>
          </a:p>
          <a:p>
            <a:pPr lvl="1" algn="l" rtl="0"/>
            <a:r>
              <a:rPr lang="en-US" b="1" dirty="0" smtClean="0"/>
              <a:t>Additional tests for help in differential diagnosis</a:t>
            </a:r>
          </a:p>
          <a:p>
            <a:pPr lvl="2" algn="l" rtl="0"/>
            <a:r>
              <a:rPr lang="en-US" dirty="0" smtClean="0"/>
              <a:t>Complete </a:t>
            </a:r>
            <a:r>
              <a:rPr lang="en-US" dirty="0"/>
              <a:t>blood count, including differential and platelet </a:t>
            </a:r>
            <a:r>
              <a:rPr lang="en-US" dirty="0" smtClean="0"/>
              <a:t>count</a:t>
            </a:r>
            <a:endParaRPr lang="en-US" dirty="0"/>
          </a:p>
          <a:p>
            <a:pPr lvl="2" algn="l" rtl="0"/>
            <a:r>
              <a:rPr lang="en-US" dirty="0" smtClean="0"/>
              <a:t>Blood </a:t>
            </a:r>
            <a:r>
              <a:rPr lang="en-US" dirty="0"/>
              <a:t>urea nitrogen, creatinine, and routine electrolytes including </a:t>
            </a:r>
            <a:r>
              <a:rPr lang="en-US" dirty="0" smtClean="0"/>
              <a:t>potassium</a:t>
            </a:r>
            <a:endParaRPr lang="en-US" dirty="0"/>
          </a:p>
          <a:p>
            <a:pPr lvl="2" algn="l" rtl="0"/>
            <a:r>
              <a:rPr lang="en-US" dirty="0" smtClean="0"/>
              <a:t>Calcium</a:t>
            </a:r>
            <a:r>
              <a:rPr lang="en-US" dirty="0"/>
              <a:t>, phosphate, albumin, and uric </a:t>
            </a:r>
            <a:r>
              <a:rPr lang="en-US" dirty="0" smtClean="0"/>
              <a:t>acid</a:t>
            </a:r>
            <a:endParaRPr lang="en-US" dirty="0"/>
          </a:p>
          <a:p>
            <a:pPr lvl="2" algn="l" rtl="0"/>
            <a:r>
              <a:rPr lang="en-US" dirty="0" smtClean="0"/>
              <a:t>Electrocardiography </a:t>
            </a:r>
          </a:p>
          <a:p>
            <a:pPr lvl="2" algn="l" rtl="0"/>
            <a:r>
              <a:rPr lang="en-US" dirty="0"/>
              <a:t>screening for drugs </a:t>
            </a:r>
            <a:r>
              <a:rPr lang="en-US" dirty="0" smtClean="0"/>
              <a:t>of abuse</a:t>
            </a:r>
            <a:r>
              <a:rPr lang="en-US" dirty="0"/>
              <a:t>, depends upon the clinical context </a:t>
            </a:r>
            <a:br>
              <a:rPr lang="en-US" dirty="0"/>
            </a:b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0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Diagnosis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5867400"/>
          </a:xfrm>
        </p:spPr>
        <p:txBody>
          <a:bodyPr>
            <a:normAutofit/>
          </a:bodyPr>
          <a:lstStyle/>
          <a:p>
            <a:pPr algn="l" rtl="0"/>
            <a:r>
              <a:rPr lang="en-US" sz="2200" b="1" dirty="0"/>
              <a:t>We make the diagnosis of rhabdomyolysis in a patient with either an acute neuromuscular </a:t>
            </a:r>
            <a:r>
              <a:rPr lang="en-US" sz="2200" b="1" dirty="0" smtClean="0"/>
              <a:t>illness or </a:t>
            </a:r>
            <a:r>
              <a:rPr lang="en-US" sz="2200" b="1" dirty="0"/>
              <a:t>dark urine without other symptoms, plus a marked acute elevation in serum </a:t>
            </a:r>
            <a:r>
              <a:rPr lang="en-US" sz="2200" b="1" dirty="0" smtClean="0"/>
              <a:t>CPK. </a:t>
            </a:r>
          </a:p>
          <a:p>
            <a:pPr algn="l" rtl="0"/>
            <a:r>
              <a:rPr lang="en-US" sz="2200" b="1" dirty="0" smtClean="0"/>
              <a:t>The CPK is typically </a:t>
            </a:r>
            <a:r>
              <a:rPr lang="en-US" sz="2200" b="1" dirty="0"/>
              <a:t>at least five times the upper limit of normal, and is usually greater than 5000 international units/L. </a:t>
            </a:r>
            <a:endParaRPr lang="en-US" sz="2200" b="1" dirty="0" smtClean="0"/>
          </a:p>
          <a:p>
            <a:pPr algn="l" rtl="0"/>
            <a:r>
              <a:rPr lang="en-US" sz="2200" b="1" dirty="0" smtClean="0"/>
              <a:t>No</a:t>
            </a:r>
            <a:r>
              <a:rPr lang="en-US" sz="2200" b="1" dirty="0"/>
              <a:t> </a:t>
            </a:r>
            <a:r>
              <a:rPr lang="en-US" sz="2200" b="1" dirty="0" smtClean="0"/>
              <a:t>absolute </a:t>
            </a:r>
            <a:r>
              <a:rPr lang="en-US" sz="2200" b="1" dirty="0"/>
              <a:t>cut-off value for </a:t>
            </a:r>
            <a:r>
              <a:rPr lang="en-US" sz="2200" b="1" dirty="0" smtClean="0"/>
              <a:t>CPK </a:t>
            </a:r>
            <a:r>
              <a:rPr lang="en-US" sz="2200" b="1" dirty="0"/>
              <a:t>elevation </a:t>
            </a:r>
            <a:r>
              <a:rPr lang="en-US" sz="2200" dirty="0"/>
              <a:t>can be defined, and the </a:t>
            </a:r>
            <a:r>
              <a:rPr lang="en-US" sz="2200" dirty="0" smtClean="0"/>
              <a:t>CPK </a:t>
            </a:r>
            <a:r>
              <a:rPr lang="en-US" sz="2200" dirty="0"/>
              <a:t>should be considered in the </a:t>
            </a:r>
            <a:r>
              <a:rPr lang="en-US" sz="2200"/>
              <a:t>clinical </a:t>
            </a:r>
            <a:r>
              <a:rPr lang="en-US" sz="2200" smtClean="0"/>
              <a:t>context of </a:t>
            </a:r>
            <a:r>
              <a:rPr lang="en-US" sz="2200" dirty="0"/>
              <a:t>the history and examination </a:t>
            </a:r>
            <a:r>
              <a:rPr lang="en-US" sz="2200" dirty="0" smtClean="0"/>
              <a:t>findings.</a:t>
            </a:r>
            <a:endParaRPr lang="en-US" sz="2200" dirty="0"/>
          </a:p>
          <a:p>
            <a:pPr algn="l" rtl="0"/>
            <a:r>
              <a:rPr lang="en-US" sz="2200" dirty="0" smtClean="0"/>
              <a:t>Additional </a:t>
            </a:r>
            <a:r>
              <a:rPr lang="en-US" sz="2200" dirty="0"/>
              <a:t>testing, such as </a:t>
            </a:r>
            <a:r>
              <a:rPr lang="en-US" sz="2200" dirty="0" smtClean="0"/>
              <a:t>EMG, MRI, </a:t>
            </a:r>
            <a:r>
              <a:rPr lang="en-US" sz="2200" dirty="0"/>
              <a:t>and muscle biopsy,</a:t>
            </a:r>
            <a:br>
              <a:rPr lang="en-US" sz="2200" dirty="0"/>
            </a:br>
            <a:r>
              <a:rPr lang="en-US" sz="2200" dirty="0"/>
              <a:t>is not required for the diagnosis of rhabdomyolysis. These studies are generally reserved for patients in whom</a:t>
            </a:r>
            <a:br>
              <a:rPr lang="en-US" sz="2200" dirty="0"/>
            </a:br>
            <a:r>
              <a:rPr lang="en-US" sz="2200" dirty="0"/>
              <a:t>an underlying inflammatory myopathy is suspected.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762000"/>
          </a:xfrm>
        </p:spPr>
        <p:txBody>
          <a:bodyPr/>
          <a:lstStyle/>
          <a:p>
            <a:r>
              <a:rPr lang="en-US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fa-IR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534400" cy="56388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Rhabdomyolysis is a syndrome characterized by muscle necrosis and the release </a:t>
            </a:r>
            <a:r>
              <a:rPr lang="en-US" dirty="0" smtClean="0"/>
              <a:t>of intracellular </a:t>
            </a:r>
            <a:r>
              <a:rPr lang="en-US" dirty="0"/>
              <a:t>muscle constituents into the </a:t>
            </a:r>
            <a:r>
              <a:rPr lang="en-US" dirty="0" smtClean="0"/>
              <a:t>circulation.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err="1" smtClean="0"/>
              <a:t>Creatine</a:t>
            </a:r>
            <a:r>
              <a:rPr lang="en-US" dirty="0" smtClean="0"/>
              <a:t> </a:t>
            </a:r>
            <a:r>
              <a:rPr lang="en-US" dirty="0"/>
              <a:t>kinase (CK) levels are typically markedly</a:t>
            </a:r>
            <a:br>
              <a:rPr lang="en-US" dirty="0"/>
            </a:br>
            <a:r>
              <a:rPr lang="en-US" dirty="0"/>
              <a:t>elevated, and muscle pain and </a:t>
            </a:r>
            <a:r>
              <a:rPr lang="en-US" dirty="0" err="1"/>
              <a:t>myoglobinuria</a:t>
            </a:r>
            <a:r>
              <a:rPr lang="en-US" dirty="0"/>
              <a:t> may be present.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severity of illness ranges </a:t>
            </a:r>
            <a:r>
              <a:rPr lang="en-US" dirty="0" smtClean="0"/>
              <a:t>from asymptomatic </a:t>
            </a:r>
            <a:r>
              <a:rPr lang="en-US" dirty="0"/>
              <a:t>elevations in serum muscle enzymes to life-threatening disease associated with </a:t>
            </a:r>
            <a:r>
              <a:rPr lang="en-US" b="1" dirty="0" smtClean="0"/>
              <a:t>extreme enzyme </a:t>
            </a:r>
            <a:r>
              <a:rPr lang="en-US" b="1" dirty="0"/>
              <a:t>elevations</a:t>
            </a:r>
            <a:r>
              <a:rPr lang="en-US" dirty="0"/>
              <a:t>, </a:t>
            </a:r>
            <a:r>
              <a:rPr lang="en-US" b="1" dirty="0"/>
              <a:t>electrolyte imbalances</a:t>
            </a:r>
            <a:r>
              <a:rPr lang="en-US" dirty="0"/>
              <a:t>, and </a:t>
            </a:r>
            <a:r>
              <a:rPr lang="en-US" b="1" dirty="0"/>
              <a:t>acute kidney </a:t>
            </a:r>
            <a:r>
              <a:rPr lang="en-US" b="1" dirty="0" smtClean="0"/>
              <a:t>injury</a:t>
            </a:r>
            <a:r>
              <a:rPr lang="en-US" dirty="0" smtClean="0"/>
              <a:t>.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7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Differential Diagnosis: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Myocardial infarction </a:t>
            </a:r>
            <a:endParaRPr lang="en-US" dirty="0" smtClean="0"/>
          </a:p>
          <a:p>
            <a:pPr algn="l" rtl="0"/>
            <a:r>
              <a:rPr lang="en-US" dirty="0"/>
              <a:t>Hematuria and hemoglobinuria </a:t>
            </a:r>
            <a:endParaRPr lang="en-US" dirty="0" smtClean="0"/>
          </a:p>
          <a:p>
            <a:pPr algn="l" rtl="0"/>
            <a:r>
              <a:rPr lang="en-US" dirty="0"/>
              <a:t>Inflammatory myopathy </a:t>
            </a:r>
            <a:endParaRPr lang="en-US" dirty="0" smtClean="0"/>
          </a:p>
          <a:p>
            <a:pPr algn="l" rtl="0"/>
            <a:r>
              <a:rPr lang="en-US" dirty="0"/>
              <a:t>Immune-mediated necrotizing myopathy </a:t>
            </a:r>
            <a:endParaRPr lang="en-US" dirty="0" smtClean="0"/>
          </a:p>
          <a:p>
            <a:pPr algn="l" rtl="0"/>
            <a:r>
              <a:rPr lang="en-US" dirty="0"/>
              <a:t>Renal colic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7467600" cy="1447800"/>
          </a:xfrm>
          <a:solidFill>
            <a:schemeClr val="bg2"/>
          </a:solidFill>
        </p:spPr>
        <p:txBody>
          <a:bodyPr anchor="ctr" anchorCtr="0"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Prevention and treatment 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279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467600" cy="79216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Prevention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458200" cy="5715000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/>
              <a:t>In addition to treating the underlying rhabdomyolysis or hemolysis, the general goals </a:t>
            </a:r>
            <a:r>
              <a:rPr lang="en-US" dirty="0" smtClean="0"/>
              <a:t>for preventive </a:t>
            </a:r>
            <a:r>
              <a:rPr lang="en-US" dirty="0"/>
              <a:t>therapy in all patients at risk for </a:t>
            </a:r>
            <a:r>
              <a:rPr lang="en-US" dirty="0" err="1"/>
              <a:t>heme</a:t>
            </a:r>
            <a:r>
              <a:rPr lang="en-US" dirty="0"/>
              <a:t> pigment-induced AKI </a:t>
            </a:r>
            <a:r>
              <a:rPr lang="en-US" dirty="0" smtClean="0"/>
              <a:t>are: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>Correction </a:t>
            </a:r>
            <a:r>
              <a:rPr lang="en-US" dirty="0"/>
              <a:t>of volume depletion if </a:t>
            </a:r>
            <a:r>
              <a:rPr lang="en-US" dirty="0" smtClean="0"/>
              <a:t>present</a:t>
            </a:r>
            <a:endParaRPr lang="en-US" dirty="0"/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>Prevention </a:t>
            </a:r>
            <a:r>
              <a:rPr lang="en-US" dirty="0"/>
              <a:t>of </a:t>
            </a:r>
            <a:r>
              <a:rPr lang="en-US" dirty="0" err="1"/>
              <a:t>intratubular</a:t>
            </a:r>
            <a:r>
              <a:rPr lang="en-US" dirty="0"/>
              <a:t> cast formation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19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382000" cy="655320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Volume </a:t>
            </a:r>
            <a:r>
              <a:rPr lang="en-US" b="1" dirty="0" smtClean="0">
                <a:solidFill>
                  <a:srgbClr val="0070C0"/>
                </a:solidFill>
              </a:rPr>
              <a:t>administration: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lvl="1" algn="l" rtl="0"/>
            <a:r>
              <a:rPr lang="en-US" sz="2200" dirty="0" smtClean="0"/>
              <a:t>The prevention of </a:t>
            </a:r>
            <a:r>
              <a:rPr lang="en-US" sz="2200" dirty="0"/>
              <a:t>AKI requires early and aggressive fluid resuscitation. The goals of volume repletion are to maintain </a:t>
            </a:r>
            <a:r>
              <a:rPr lang="en-US" sz="2200" dirty="0" smtClean="0"/>
              <a:t>or enhance </a:t>
            </a:r>
            <a:r>
              <a:rPr lang="en-US" sz="2200" dirty="0"/>
              <a:t>renal perfusion, thereby minimizing ischemic injury, and to increase the urine flow rate, which will </a:t>
            </a:r>
            <a:r>
              <a:rPr lang="en-US" sz="2200" dirty="0" smtClean="0"/>
              <a:t>limit </a:t>
            </a:r>
            <a:r>
              <a:rPr lang="en-US" sz="2200" dirty="0" err="1" smtClean="0"/>
              <a:t>intratubular</a:t>
            </a:r>
            <a:r>
              <a:rPr lang="en-US" sz="2200" dirty="0" smtClean="0"/>
              <a:t> </a:t>
            </a:r>
            <a:r>
              <a:rPr lang="en-US" sz="2200" dirty="0"/>
              <a:t>cast formation, wash out partially obstructing </a:t>
            </a:r>
            <a:r>
              <a:rPr lang="en-US" sz="2200" dirty="0" err="1"/>
              <a:t>intratubular</a:t>
            </a:r>
            <a:r>
              <a:rPr lang="en-US" sz="2200" dirty="0"/>
              <a:t> casts, and increase urinary </a:t>
            </a:r>
            <a:r>
              <a:rPr lang="en-US" sz="2200" dirty="0" smtClean="0"/>
              <a:t>potassium excretion.</a:t>
            </a:r>
          </a:p>
          <a:p>
            <a:pPr lvl="1" algn="l" rtl="0"/>
            <a:r>
              <a:rPr lang="en-US" sz="2200" b="1" dirty="0"/>
              <a:t>Intravenous isotonic saline</a:t>
            </a:r>
            <a:r>
              <a:rPr lang="en-US" sz="2200" dirty="0"/>
              <a:t> should be administered as soon as possible after the onset of injury or detection </a:t>
            </a:r>
            <a:r>
              <a:rPr lang="en-US" sz="2200" dirty="0" smtClean="0"/>
              <a:t>of hemolysis </a:t>
            </a:r>
            <a:r>
              <a:rPr lang="en-US" sz="2200" dirty="0"/>
              <a:t>and continued until the muscle injury </a:t>
            </a:r>
            <a:r>
              <a:rPr lang="en-US" sz="2200" dirty="0" smtClean="0"/>
              <a:t>or hemolysis </a:t>
            </a:r>
            <a:r>
              <a:rPr lang="en-US" sz="2200" dirty="0"/>
              <a:t>has </a:t>
            </a:r>
            <a:r>
              <a:rPr lang="en-US" sz="2200" dirty="0" smtClean="0"/>
              <a:t>resolved.</a:t>
            </a:r>
          </a:p>
          <a:p>
            <a:pPr lvl="1" algn="l" rtl="0"/>
            <a:r>
              <a:rPr lang="en-US" sz="2200" dirty="0" smtClean="0"/>
              <a:t>Total </a:t>
            </a:r>
            <a:r>
              <a:rPr lang="en-US" sz="2200" dirty="0"/>
              <a:t>amount and rate of volume repletion will </a:t>
            </a:r>
            <a:r>
              <a:rPr lang="en-US" sz="2200" dirty="0" smtClean="0"/>
              <a:t>vary depending </a:t>
            </a:r>
            <a:r>
              <a:rPr lang="en-US" sz="2200" dirty="0"/>
              <a:t>on the underlying cause </a:t>
            </a:r>
            <a:r>
              <a:rPr lang="en-US" sz="2200" dirty="0" smtClean="0"/>
              <a:t>of rhabdomyolysis </a:t>
            </a:r>
            <a:r>
              <a:rPr lang="en-US" sz="2200" dirty="0"/>
              <a:t>and </a:t>
            </a:r>
            <a:r>
              <a:rPr lang="en-US" sz="2200" dirty="0" smtClean="0"/>
              <a:t>hemolysis.</a:t>
            </a:r>
          </a:p>
          <a:p>
            <a:pPr lvl="1" algn="l" rtl="0"/>
            <a:r>
              <a:rPr lang="en-US" sz="2200" dirty="0"/>
              <a:t>For patients who are at risk for </a:t>
            </a:r>
            <a:r>
              <a:rPr lang="en-US" sz="2200" dirty="0" err="1"/>
              <a:t>heme</a:t>
            </a:r>
            <a:r>
              <a:rPr lang="en-US" sz="2200" dirty="0"/>
              <a:t>-associated AKI due </a:t>
            </a:r>
            <a:r>
              <a:rPr lang="en-US" sz="2200" dirty="0" smtClean="0"/>
              <a:t>to rhabdomyolysis </a:t>
            </a:r>
            <a:r>
              <a:rPr lang="en-US" sz="2200" dirty="0"/>
              <a:t>from any cause, </a:t>
            </a:r>
            <a:r>
              <a:rPr lang="en-US" sz="2200" b="1" dirty="0" smtClean="0"/>
              <a:t>initial </a:t>
            </a:r>
            <a:r>
              <a:rPr lang="en-US" sz="2200" b="1" dirty="0"/>
              <a:t>fluid resuscitation with isotonic saline at a rate of 1 to 2 </a:t>
            </a:r>
            <a:r>
              <a:rPr lang="en-US" sz="2200" b="1" dirty="0" smtClean="0"/>
              <a:t>L/hour </a:t>
            </a:r>
            <a:r>
              <a:rPr lang="en-US" sz="2200" dirty="0" smtClean="0"/>
              <a:t>should be initiated. </a:t>
            </a:r>
            <a:r>
              <a:rPr lang="en-US" sz="2200" dirty="0"/>
              <a:t>The </a:t>
            </a:r>
            <a:r>
              <a:rPr lang="en-US" sz="2200" dirty="0" smtClean="0"/>
              <a:t>CPK</a:t>
            </a:r>
            <a:r>
              <a:rPr lang="en-US" sz="2200" dirty="0"/>
              <a:t> </a:t>
            </a:r>
            <a:r>
              <a:rPr lang="en-US" sz="2200" dirty="0" smtClean="0"/>
              <a:t>concentration </a:t>
            </a:r>
            <a:r>
              <a:rPr lang="en-US" sz="2200" dirty="0"/>
              <a:t>correlates with the severity of muscle injury, and concentrations &gt;5000 unit/L identify </a:t>
            </a:r>
            <a:r>
              <a:rPr lang="en-US" sz="2200" dirty="0" smtClean="0"/>
              <a:t>patients who </a:t>
            </a:r>
            <a:r>
              <a:rPr lang="en-US" sz="2200" dirty="0"/>
              <a:t>are at risk for the development of AKI. However, it may be difficult to identify patients who are at high </a:t>
            </a:r>
            <a:r>
              <a:rPr lang="en-US" sz="2200" dirty="0" smtClean="0"/>
              <a:t>risk for </a:t>
            </a:r>
            <a:r>
              <a:rPr lang="en-US" sz="2200" dirty="0"/>
              <a:t>AKI based upon the initial plasma </a:t>
            </a:r>
            <a:r>
              <a:rPr lang="en-US" sz="2200" dirty="0" smtClean="0"/>
              <a:t>CPK </a:t>
            </a:r>
            <a:r>
              <a:rPr lang="en-US" sz="2200" dirty="0"/>
              <a:t>value since the </a:t>
            </a:r>
            <a:r>
              <a:rPr lang="en-US" sz="2200" dirty="0" smtClean="0"/>
              <a:t>CPK </a:t>
            </a:r>
            <a:r>
              <a:rPr lang="en-US" sz="2200" dirty="0"/>
              <a:t>level may still be rising from ongoing </a:t>
            </a:r>
            <a:r>
              <a:rPr lang="en-US" sz="2200" dirty="0" smtClean="0"/>
              <a:t>muscle injury. 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483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"/>
            <a:ext cx="8458200" cy="6629400"/>
          </a:xfrm>
        </p:spPr>
        <p:txBody>
          <a:bodyPr>
            <a:normAutofit/>
          </a:bodyPr>
          <a:lstStyle/>
          <a:p>
            <a:pPr lvl="1" algn="l" rtl="0"/>
            <a:r>
              <a:rPr lang="en-US" b="1" dirty="0" smtClean="0"/>
              <a:t>Vigorous </a:t>
            </a:r>
            <a:r>
              <a:rPr lang="en-US" b="1" dirty="0"/>
              <a:t>fluid </a:t>
            </a:r>
            <a:r>
              <a:rPr lang="en-US" b="1" dirty="0" smtClean="0"/>
              <a:t>repletion continues </a:t>
            </a:r>
            <a:r>
              <a:rPr lang="en-US" b="1" dirty="0"/>
              <a:t>until </a:t>
            </a:r>
            <a:r>
              <a:rPr lang="en-US" dirty="0"/>
              <a:t>it is clear from sequential </a:t>
            </a:r>
            <a:r>
              <a:rPr lang="en-US" dirty="0" smtClean="0"/>
              <a:t>laboratory values </a:t>
            </a:r>
            <a:r>
              <a:rPr lang="en-US" dirty="0"/>
              <a:t>that the </a:t>
            </a:r>
            <a:r>
              <a:rPr lang="en-US" b="1" dirty="0"/>
              <a:t>plasma </a:t>
            </a:r>
            <a:r>
              <a:rPr lang="en-US" b="1" dirty="0" smtClean="0"/>
              <a:t>CPK </a:t>
            </a:r>
            <a:r>
              <a:rPr lang="en-US" b="1" dirty="0"/>
              <a:t>level is stable and not </a:t>
            </a:r>
            <a:r>
              <a:rPr lang="en-US" b="1" dirty="0" smtClean="0"/>
              <a:t>increasing</a:t>
            </a:r>
            <a:r>
              <a:rPr lang="en-US" dirty="0" smtClean="0"/>
              <a:t> (CPK level &lt;5000 unit/L) </a:t>
            </a:r>
            <a:r>
              <a:rPr lang="en-US" b="1" dirty="0" smtClean="0"/>
              <a:t>and </a:t>
            </a:r>
            <a:r>
              <a:rPr lang="en-US" b="1" dirty="0"/>
              <a:t>urine is dipstick negative</a:t>
            </a:r>
            <a:r>
              <a:rPr lang="en-US" dirty="0"/>
              <a:t> for </a:t>
            </a:r>
            <a:r>
              <a:rPr lang="en-US" dirty="0" smtClean="0"/>
              <a:t>hematuria. </a:t>
            </a:r>
          </a:p>
          <a:p>
            <a:pPr lvl="1" algn="l" rtl="0"/>
            <a:r>
              <a:rPr lang="en-US" b="1" dirty="0"/>
              <a:t>If a diuresis is established, fluids are titrated to maintain a urine output of </a:t>
            </a:r>
            <a:r>
              <a:rPr lang="en-US" b="1" dirty="0" smtClean="0"/>
              <a:t>200 to </a:t>
            </a:r>
            <a:r>
              <a:rPr lang="en-US" b="1" dirty="0"/>
              <a:t>300 </a:t>
            </a:r>
            <a:r>
              <a:rPr lang="en-US" b="1" dirty="0" smtClean="0"/>
              <a:t>mL/hour</a:t>
            </a:r>
            <a:r>
              <a:rPr lang="en-US" dirty="0" smtClean="0"/>
              <a:t>. </a:t>
            </a:r>
          </a:p>
          <a:p>
            <a:pPr lvl="1" algn="l" rtl="0"/>
            <a:endParaRPr lang="en-US" dirty="0"/>
          </a:p>
          <a:p>
            <a:pPr algn="l" rtl="0"/>
            <a:r>
              <a:rPr lang="en-US" sz="2200" b="1" dirty="0" smtClean="0">
                <a:solidFill>
                  <a:srgbClr val="0070C0"/>
                </a:solidFill>
              </a:rPr>
              <a:t>Bicarbonate</a:t>
            </a:r>
          </a:p>
          <a:p>
            <a:pPr lvl="1" algn="l" rtl="0"/>
            <a:r>
              <a:rPr lang="en-US" dirty="0" smtClean="0"/>
              <a:t>Administer </a:t>
            </a:r>
            <a:r>
              <a:rPr lang="en-US" dirty="0"/>
              <a:t>a bicarbonate infusion to patients who have </a:t>
            </a:r>
            <a:r>
              <a:rPr lang="en-US" b="1" dirty="0"/>
              <a:t>severe rhabdomyolysis, such as those with </a:t>
            </a:r>
            <a:r>
              <a:rPr lang="en-US" b="1" dirty="0" smtClean="0"/>
              <a:t>a serum CPK </a:t>
            </a:r>
            <a:r>
              <a:rPr lang="en-US" b="1" dirty="0"/>
              <a:t>above 5000 unit/L or clinical evidence of severe muscle injury (</a:t>
            </a:r>
            <a:r>
              <a:rPr lang="en-US" b="1" dirty="0" err="1"/>
              <a:t>eg</a:t>
            </a:r>
            <a:r>
              <a:rPr lang="en-US" b="1" dirty="0"/>
              <a:t>, crush injury) and a rising </a:t>
            </a:r>
            <a:r>
              <a:rPr lang="en-US" b="1" dirty="0" smtClean="0"/>
              <a:t>serum CPK</a:t>
            </a:r>
            <a:r>
              <a:rPr lang="en-US" dirty="0"/>
              <a:t>, regardless of the initial value. </a:t>
            </a:r>
            <a:r>
              <a:rPr lang="en-US" dirty="0" smtClean="0"/>
              <a:t>The following conditions should be met:</a:t>
            </a:r>
          </a:p>
          <a:p>
            <a:pPr lvl="2" algn="l" rtl="0"/>
            <a:r>
              <a:rPr lang="en-US" dirty="0"/>
              <a:t>Severe hypocalcemia is not </a:t>
            </a:r>
            <a:r>
              <a:rPr lang="en-US" dirty="0" smtClean="0"/>
              <a:t>present</a:t>
            </a:r>
          </a:p>
          <a:p>
            <a:pPr lvl="2" algn="l" rtl="0"/>
            <a:r>
              <a:rPr lang="en-US" dirty="0" smtClean="0"/>
              <a:t>Arterial </a:t>
            </a:r>
            <a:r>
              <a:rPr lang="en-US" dirty="0"/>
              <a:t>pH is less than </a:t>
            </a:r>
            <a:r>
              <a:rPr lang="en-US" dirty="0" smtClean="0"/>
              <a:t>7.5</a:t>
            </a:r>
          </a:p>
          <a:p>
            <a:pPr lvl="2" algn="l" rtl="0"/>
            <a:r>
              <a:rPr lang="en-US" dirty="0" smtClean="0"/>
              <a:t>Serum </a:t>
            </a:r>
            <a:r>
              <a:rPr lang="en-US" dirty="0"/>
              <a:t>bicarbonate is less 30 </a:t>
            </a:r>
            <a:r>
              <a:rPr lang="en-US" dirty="0" err="1" smtClean="0"/>
              <a:t>mEq</a:t>
            </a:r>
            <a:r>
              <a:rPr lang="en-US" dirty="0" smtClean="0"/>
              <a:t>/L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611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"/>
            <a:ext cx="8382000" cy="6629400"/>
          </a:xfrm>
        </p:spPr>
        <p:txBody>
          <a:bodyPr/>
          <a:lstStyle/>
          <a:p>
            <a:pPr lvl="1" algn="l" rtl="0"/>
            <a:r>
              <a:rPr lang="en-US" sz="2000" dirty="0"/>
              <a:t>We infuse approximately 130 </a:t>
            </a:r>
            <a:r>
              <a:rPr lang="en-US" sz="2000" dirty="0" err="1"/>
              <a:t>mEq</a:t>
            </a:r>
            <a:r>
              <a:rPr lang="en-US" sz="2000" dirty="0"/>
              <a:t>/L of sodium bicarbonate (150 mL [3 amps] of 8.4 percent </a:t>
            </a:r>
            <a:r>
              <a:rPr lang="en-US" sz="2000" dirty="0" smtClean="0"/>
              <a:t>sodium bicarbonate </a:t>
            </a:r>
            <a:r>
              <a:rPr lang="en-US" sz="2000" dirty="0"/>
              <a:t>mixed with 1 L of 5 percent dextrose or water) via an intravenous line separate from that used </a:t>
            </a:r>
            <a:r>
              <a:rPr lang="en-US" sz="2000" dirty="0" smtClean="0"/>
              <a:t>for the </a:t>
            </a:r>
            <a:r>
              <a:rPr lang="en-US" sz="2000" dirty="0"/>
              <a:t>isotonic saline infusion. The initial rate of infusion is 200 mL/hour; the rate is adjusted to achieve a </a:t>
            </a:r>
            <a:r>
              <a:rPr lang="en-US" sz="2000" dirty="0" smtClean="0"/>
              <a:t>urine pH </a:t>
            </a:r>
            <a:r>
              <a:rPr lang="en-US" sz="2000" dirty="0"/>
              <a:t>of &gt;</a:t>
            </a:r>
            <a:r>
              <a:rPr lang="en-US" sz="2000" dirty="0" smtClean="0"/>
              <a:t>6.5.</a:t>
            </a:r>
          </a:p>
          <a:p>
            <a:pPr lvl="1" algn="l" rtl="0"/>
            <a:r>
              <a:rPr lang="en-US" sz="2000" b="1" dirty="0"/>
              <a:t>If bicarbonate is given, the arterial pH and serum calcium should be monitored every two hours during </a:t>
            </a:r>
            <a:r>
              <a:rPr lang="en-US" sz="2000" b="1" dirty="0" smtClean="0"/>
              <a:t>the infusion</a:t>
            </a:r>
            <a:r>
              <a:rPr lang="en-US" sz="2000" dirty="0"/>
              <a:t>. The bicarbonate infusion should be discontinued if the urine pH does not rise above 6.5 after </a:t>
            </a:r>
            <a:r>
              <a:rPr lang="en-US" sz="2000" dirty="0" smtClean="0"/>
              <a:t>3-4hours</a:t>
            </a:r>
            <a:r>
              <a:rPr lang="en-US" sz="2000" dirty="0"/>
              <a:t>, if the patient develops symptomatic hypocalcemia, if the arterial pH exceeds 7.5, or if the </a:t>
            </a:r>
            <a:r>
              <a:rPr lang="en-US" sz="2000" dirty="0" smtClean="0"/>
              <a:t>serum bicarbonate </a:t>
            </a:r>
            <a:r>
              <a:rPr lang="en-US" sz="2000" dirty="0"/>
              <a:t>exceeds 30 </a:t>
            </a:r>
            <a:r>
              <a:rPr lang="en-US" sz="2000" dirty="0" err="1"/>
              <a:t>mEq</a:t>
            </a:r>
            <a:r>
              <a:rPr lang="en-US" sz="2000" dirty="0"/>
              <a:t>/L. If the bicarbonate solution is discontinued, volume repletion should </a:t>
            </a:r>
            <a:r>
              <a:rPr lang="en-US" sz="2000" dirty="0" smtClean="0"/>
              <a:t>be continued </a:t>
            </a:r>
            <a:r>
              <a:rPr lang="en-US" sz="2000" dirty="0"/>
              <a:t>with isotonic </a:t>
            </a:r>
            <a:r>
              <a:rPr lang="en-US" sz="2000" dirty="0" smtClean="0"/>
              <a:t>saline.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340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6294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Loop diuretics and mannitol 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 algn="l" rtl="0"/>
            <a:r>
              <a:rPr lang="en-US" dirty="0"/>
              <a:t>The benefit of loop diuretics or mannitol in rhabdomyolysis is </a:t>
            </a:r>
            <a:r>
              <a:rPr lang="en-US" dirty="0" smtClean="0"/>
              <a:t>not established.</a:t>
            </a:r>
          </a:p>
          <a:p>
            <a:pPr lvl="1" algn="l" rtl="0"/>
            <a:r>
              <a:rPr lang="en-US" sz="1600" dirty="0" smtClean="0"/>
              <a:t>Judicious </a:t>
            </a:r>
            <a:r>
              <a:rPr lang="en-US" sz="1600" dirty="0"/>
              <a:t>use of loop diuretics may be justified in patients </a:t>
            </a:r>
            <a:r>
              <a:rPr lang="en-US" sz="1600" dirty="0" smtClean="0"/>
              <a:t>with rhabdomyolysis </a:t>
            </a:r>
            <a:r>
              <a:rPr lang="en-US" sz="1600" dirty="0"/>
              <a:t>or hemolysis if there is evidence of volume </a:t>
            </a:r>
            <a:r>
              <a:rPr lang="en-US" sz="1600" dirty="0" smtClean="0"/>
              <a:t>overload</a:t>
            </a:r>
          </a:p>
          <a:p>
            <a:pPr lvl="1" algn="l" rtl="0"/>
            <a:r>
              <a:rPr lang="en-US" dirty="0"/>
              <a:t>Patients who remain oliguric or </a:t>
            </a:r>
            <a:r>
              <a:rPr lang="en-US" dirty="0" err="1"/>
              <a:t>anuric</a:t>
            </a:r>
            <a:r>
              <a:rPr lang="en-US" dirty="0"/>
              <a:t> despite aggressive volume resuscitation should be considered to </a:t>
            </a:r>
            <a:r>
              <a:rPr lang="en-US" dirty="0" smtClean="0"/>
              <a:t>have established </a:t>
            </a:r>
            <a:r>
              <a:rPr lang="en-US" dirty="0"/>
              <a:t>AKI. Among such patients, the rate of fluid administration should be decreased to a rate </a:t>
            </a:r>
            <a:r>
              <a:rPr lang="en-US" dirty="0" smtClean="0"/>
              <a:t>sufficient to </a:t>
            </a:r>
            <a:r>
              <a:rPr lang="en-US" dirty="0"/>
              <a:t>maintain circulatory support. Such patients should be closely followed </a:t>
            </a:r>
            <a:r>
              <a:rPr lang="en-US" dirty="0" smtClean="0"/>
              <a:t>for indications </a:t>
            </a:r>
            <a:r>
              <a:rPr lang="en-US" dirty="0"/>
              <a:t>to initiate </a:t>
            </a:r>
            <a:r>
              <a:rPr lang="en-US" dirty="0" smtClean="0"/>
              <a:t>dialysis.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Dialysis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lvl="1" algn="l" rtl="0"/>
            <a:r>
              <a:rPr lang="en-US" dirty="0"/>
              <a:t>The use of dialysis </a:t>
            </a:r>
            <a:r>
              <a:rPr lang="en-US" b="1" dirty="0"/>
              <a:t>to remove myoglobin, hemoglobin, or uric acid in order to prevent </a:t>
            </a:r>
            <a:r>
              <a:rPr lang="en-US" b="1" dirty="0" smtClean="0"/>
              <a:t>the development </a:t>
            </a:r>
            <a:r>
              <a:rPr lang="en-US" b="1" dirty="0"/>
              <a:t>of renal injury has not been </a:t>
            </a:r>
            <a:r>
              <a:rPr lang="en-US" b="1" dirty="0" smtClean="0"/>
              <a:t>demonstrated</a:t>
            </a:r>
            <a:r>
              <a:rPr lang="en-US" dirty="0" smtClean="0"/>
              <a:t>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412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458200" cy="56388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Treatment of metabolic abnormalities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lvl="1" algn="l" rtl="0"/>
            <a:r>
              <a:rPr lang="en-US" b="1" dirty="0"/>
              <a:t>Hyperkalemia</a:t>
            </a:r>
            <a:r>
              <a:rPr lang="en-US" dirty="0"/>
              <a:t> should be anticipated and may occur even in the absence of severe renal failure. </a:t>
            </a:r>
            <a:r>
              <a:rPr lang="en-US" dirty="0" smtClean="0"/>
              <a:t>Hyperkalemia should </a:t>
            </a:r>
            <a:r>
              <a:rPr lang="en-US" dirty="0"/>
              <a:t>be aggressively treated. </a:t>
            </a:r>
            <a:r>
              <a:rPr lang="en-US" b="1" dirty="0"/>
              <a:t>Dialysis may be required to treat severe </a:t>
            </a:r>
            <a:r>
              <a:rPr lang="en-US" b="1" dirty="0" smtClean="0"/>
              <a:t>hyperkalemia.</a:t>
            </a:r>
          </a:p>
          <a:p>
            <a:pPr lvl="1" algn="l" rtl="0"/>
            <a:r>
              <a:rPr lang="en-US" b="1" dirty="0"/>
              <a:t>To minimize the late occurrence of hypercalcemia, calcium supplementation for hypocalcemia should </a:t>
            </a:r>
            <a:r>
              <a:rPr lang="en-US" b="1" dirty="0" smtClean="0"/>
              <a:t>be avoided </a:t>
            </a:r>
            <a:r>
              <a:rPr lang="en-US" b="1" dirty="0"/>
              <a:t>unless significant signs and symptoms of hypocalcemia develop or calcium administration is </a:t>
            </a:r>
            <a:r>
              <a:rPr lang="en-US" b="1" dirty="0" smtClean="0"/>
              <a:t>required for </a:t>
            </a:r>
            <a:r>
              <a:rPr lang="en-US" b="1" dirty="0"/>
              <a:t>the management of </a:t>
            </a:r>
            <a:r>
              <a:rPr lang="en-US" b="1" dirty="0" smtClean="0"/>
              <a:t>hyperkalemia</a:t>
            </a:r>
            <a:r>
              <a:rPr lang="en-US" dirty="0" smtClean="0"/>
              <a:t>.</a:t>
            </a:r>
          </a:p>
          <a:p>
            <a:pPr lvl="1" algn="l" rtl="0"/>
            <a:r>
              <a:rPr lang="en-US" b="1" dirty="0"/>
              <a:t>Patients who develop hyperuricemia should be treated with allopurinol. </a:t>
            </a:r>
            <a:r>
              <a:rPr lang="en-US" dirty="0"/>
              <a:t>Allopurinol should be given orally at </a:t>
            </a:r>
            <a:r>
              <a:rPr lang="en-US" dirty="0" smtClean="0"/>
              <a:t>300mg </a:t>
            </a:r>
            <a:r>
              <a:rPr lang="en-US" dirty="0"/>
              <a:t>if uric acid levels are &gt;8 mg/</a:t>
            </a:r>
            <a:r>
              <a:rPr lang="en-US" dirty="0" err="1"/>
              <a:t>dL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/>
              <a:t>if there is a 25 percent increase from </a:t>
            </a:r>
            <a:r>
              <a:rPr lang="en-US" dirty="0" smtClean="0"/>
              <a:t>baseline. 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467600" cy="792162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Treatment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20207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382000" cy="6553200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Treatment of established AKI </a:t>
            </a:r>
            <a:endParaRPr lang="en-US" dirty="0" smtClean="0">
              <a:solidFill>
                <a:srgbClr val="FF0000"/>
              </a:solidFill>
            </a:endParaRPr>
          </a:p>
          <a:p>
            <a:pPr lvl="1" algn="just" rtl="0"/>
            <a:r>
              <a:rPr lang="en-US" dirty="0"/>
              <a:t>Other than maintenance of fluid and electrolyte balance and </a:t>
            </a:r>
            <a:r>
              <a:rPr lang="en-US" dirty="0" smtClean="0"/>
              <a:t>tissue perfusion</a:t>
            </a:r>
            <a:r>
              <a:rPr lang="en-US" dirty="0"/>
              <a:t>, there is no specific therapy once the patient has developed AKI. </a:t>
            </a:r>
            <a:r>
              <a:rPr lang="en-US" b="1" dirty="0"/>
              <a:t>The initiation of dialysis may be</a:t>
            </a:r>
            <a:br>
              <a:rPr lang="en-US" b="1" dirty="0"/>
            </a:br>
            <a:r>
              <a:rPr lang="en-US" b="1" dirty="0"/>
              <a:t>necessary for control of volume overload, </a:t>
            </a:r>
            <a:r>
              <a:rPr lang="en-US" b="1" dirty="0" smtClean="0"/>
              <a:t>hyperkalemia, severe </a:t>
            </a:r>
            <a:r>
              <a:rPr lang="en-US" b="1" dirty="0" err="1"/>
              <a:t>acidemia</a:t>
            </a:r>
            <a:r>
              <a:rPr lang="en-US" b="1" dirty="0"/>
              <a:t>, and </a:t>
            </a:r>
            <a:r>
              <a:rPr lang="en-US" b="1" dirty="0" smtClean="0"/>
              <a:t>uremia</a:t>
            </a:r>
            <a:r>
              <a:rPr lang="en-US" dirty="0" smtClean="0"/>
              <a:t>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289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133600"/>
            <a:ext cx="43434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 rtl="0"/>
            <a:r>
              <a:rPr lang="en-US" sz="50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Thanks…</a:t>
            </a:r>
            <a:endParaRPr lang="fa-IR" sz="5000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2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 fontScale="90000"/>
          </a:bodyPr>
          <a:lstStyle/>
          <a:p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838200"/>
            <a:ext cx="8458200" cy="586740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The clinical manifestations and complications of rhabdomyolysis result from </a:t>
            </a:r>
            <a:r>
              <a:rPr lang="en-US" dirty="0" smtClean="0"/>
              <a:t>muscle cell </a:t>
            </a:r>
            <a:r>
              <a:rPr lang="en-US" dirty="0"/>
              <a:t>death, which may be triggered by any of a variety of initiating </a:t>
            </a:r>
            <a:r>
              <a:rPr lang="en-US" dirty="0" smtClean="0"/>
              <a:t>events.</a:t>
            </a:r>
          </a:p>
          <a:p>
            <a:pPr algn="l" rtl="0"/>
            <a:r>
              <a:rPr lang="en-US" dirty="0" smtClean="0"/>
              <a:t>Final </a:t>
            </a:r>
            <a:r>
              <a:rPr lang="en-US" dirty="0"/>
              <a:t>common pathway for </a:t>
            </a:r>
            <a:r>
              <a:rPr lang="en-US" dirty="0" smtClean="0"/>
              <a:t>injury is </a:t>
            </a:r>
            <a:r>
              <a:rPr lang="en-US" dirty="0"/>
              <a:t>an increase in intracellular free ionized cytoplasmic and mitochondrial </a:t>
            </a:r>
            <a:r>
              <a:rPr lang="en-US" dirty="0" smtClean="0"/>
              <a:t>calcium:</a:t>
            </a:r>
          </a:p>
          <a:p>
            <a:pPr lvl="1" algn="l" rtl="0"/>
            <a:r>
              <a:rPr lang="en-US" dirty="0" smtClean="0"/>
              <a:t>Depletion </a:t>
            </a:r>
            <a:r>
              <a:rPr lang="en-US" dirty="0"/>
              <a:t>of </a:t>
            </a:r>
            <a:r>
              <a:rPr lang="en-US" dirty="0" smtClean="0"/>
              <a:t>ATP</a:t>
            </a:r>
            <a:endParaRPr lang="en-US" dirty="0"/>
          </a:p>
          <a:p>
            <a:pPr lvl="1" algn="l" rtl="0"/>
            <a:r>
              <a:rPr lang="en-US" dirty="0" smtClean="0"/>
              <a:t>Direct </a:t>
            </a:r>
            <a:r>
              <a:rPr lang="en-US" dirty="0"/>
              <a:t>injury and rupture </a:t>
            </a:r>
            <a:r>
              <a:rPr lang="en-US" dirty="0" smtClean="0"/>
              <a:t>of the </a:t>
            </a:r>
            <a:r>
              <a:rPr lang="en-US" dirty="0"/>
              <a:t>plasma membrane </a:t>
            </a:r>
            <a:endParaRPr lang="en-US" dirty="0" smtClean="0"/>
          </a:p>
          <a:p>
            <a:pPr lvl="1" algn="l" rtl="0"/>
            <a:endParaRPr lang="en-US" dirty="0"/>
          </a:p>
          <a:p>
            <a:pPr algn="l" rtl="0"/>
            <a:r>
              <a:rPr lang="en-US" b="1" dirty="0" smtClean="0"/>
              <a:t>Increased </a:t>
            </a:r>
            <a:r>
              <a:rPr lang="en-US" b="1" dirty="0"/>
              <a:t>intracellular calcium leads </a:t>
            </a:r>
            <a:r>
              <a:rPr lang="en-US" b="1" dirty="0" smtClean="0"/>
              <a:t>to</a:t>
            </a:r>
          </a:p>
          <a:p>
            <a:pPr lvl="1" algn="l" rtl="0"/>
            <a:r>
              <a:rPr lang="en-US" dirty="0" smtClean="0"/>
              <a:t>Activation </a:t>
            </a:r>
            <a:r>
              <a:rPr lang="en-US" dirty="0"/>
              <a:t>of </a:t>
            </a:r>
            <a:r>
              <a:rPr lang="en-US" dirty="0" smtClean="0"/>
              <a:t>proteases </a:t>
            </a:r>
          </a:p>
          <a:p>
            <a:pPr lvl="1" algn="l" rtl="0"/>
            <a:r>
              <a:rPr lang="en-US" dirty="0" smtClean="0"/>
              <a:t>Increased </a:t>
            </a:r>
            <a:r>
              <a:rPr lang="en-US" dirty="0"/>
              <a:t>skeletal muscle cell </a:t>
            </a:r>
            <a:r>
              <a:rPr lang="en-US" dirty="0" smtClean="0"/>
              <a:t>contractility</a:t>
            </a:r>
          </a:p>
          <a:p>
            <a:pPr lvl="1" algn="l" rtl="0"/>
            <a:r>
              <a:rPr lang="en-US" dirty="0" smtClean="0"/>
              <a:t>Mitochondrial dysfunction</a:t>
            </a:r>
          </a:p>
          <a:p>
            <a:pPr lvl="1" algn="l" rtl="0"/>
            <a:r>
              <a:rPr lang="en-US" dirty="0" smtClean="0"/>
              <a:t>Production </a:t>
            </a:r>
            <a:r>
              <a:rPr lang="en-US" dirty="0"/>
              <a:t>of </a:t>
            </a:r>
            <a:r>
              <a:rPr lang="en-US" dirty="0" smtClean="0"/>
              <a:t>ROS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0" y="5029200"/>
            <a:ext cx="3048000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1">
            <a:spAutoFit/>
          </a:bodyPr>
          <a:lstStyle/>
          <a:p>
            <a:pPr lvl="1"/>
            <a:r>
              <a:rPr lang="en-US" sz="1500" b="1" dirty="0"/>
              <a:t>skeletal muscle </a:t>
            </a:r>
            <a:r>
              <a:rPr lang="en-US" sz="1500" b="1" dirty="0" smtClean="0"/>
              <a:t>cell death: </a:t>
            </a:r>
          </a:p>
          <a:p>
            <a:pPr lvl="1"/>
            <a:r>
              <a:rPr lang="en-US" sz="1500" dirty="0" smtClean="0"/>
              <a:t>release of CPK and </a:t>
            </a:r>
            <a:r>
              <a:rPr lang="en-US" sz="1500" dirty="0"/>
              <a:t>other muscle enzymes, myoglobin, and </a:t>
            </a:r>
            <a:r>
              <a:rPr lang="en-US" sz="1500" dirty="0" smtClean="0"/>
              <a:t>various electrolytes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 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367016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467600" cy="563562"/>
          </a:xfrm>
        </p:spPr>
        <p:txBody>
          <a:bodyPr>
            <a:noAutofit/>
          </a:bodyPr>
          <a:lstStyle/>
          <a:p>
            <a:pPr algn="ctr" rtl="0"/>
            <a:r>
              <a:rPr lang="en-US" sz="40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</a:t>
            </a:r>
            <a:r>
              <a:rPr lang="en-US" sz="40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Rhabdomyolysis</a:t>
            </a:r>
            <a:r>
              <a:rPr lang="en-US" sz="40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4000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8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"/>
            <a:ext cx="6858000" cy="681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44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762000"/>
          </a:xfrm>
        </p:spPr>
        <p:txBody>
          <a:bodyPr/>
          <a:lstStyle/>
          <a:p>
            <a:pPr algn="ctr" rtl="0"/>
            <a:r>
              <a:rPr lang="en-US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induced Myopathies</a:t>
            </a:r>
            <a:endParaRPr lang="fa-IR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8448"/>
            <a:ext cx="8610600" cy="487375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Drug-induced </a:t>
            </a:r>
            <a:r>
              <a:rPr lang="en-US" dirty="0"/>
              <a:t>myopathy is among the </a:t>
            </a:r>
            <a:r>
              <a:rPr lang="en-US" dirty="0" smtClean="0"/>
              <a:t>most common </a:t>
            </a:r>
            <a:r>
              <a:rPr lang="en-US" dirty="0"/>
              <a:t>causes of muscle </a:t>
            </a:r>
            <a:r>
              <a:rPr lang="en-US" dirty="0" smtClean="0"/>
              <a:t>disease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Ranges </a:t>
            </a:r>
            <a:r>
              <a:rPr lang="en-US" dirty="0"/>
              <a:t>from mild </a:t>
            </a:r>
            <a:r>
              <a:rPr lang="en-US" dirty="0" err="1"/>
              <a:t>myalgias</a:t>
            </a:r>
            <a:r>
              <a:rPr lang="en-US" dirty="0"/>
              <a:t> with or without mild</a:t>
            </a:r>
            <a:br>
              <a:rPr lang="en-US" dirty="0"/>
            </a:br>
            <a:r>
              <a:rPr lang="en-US" dirty="0"/>
              <a:t>weakness to chronic myopathy with severe weakness and to massive rhabdomyolysis with acute renal </a:t>
            </a:r>
            <a:r>
              <a:rPr lang="en-US" dirty="0" smtClean="0"/>
              <a:t>failure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Over 150 agents have been associated with rhabdomyolysis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7467600" cy="2667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lang="en-US" sz="45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different mechanisms </a:t>
            </a:r>
            <a:r>
              <a:rPr lang="en-US" sz="4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br>
              <a:rPr lang="en-US" sz="4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Drug </a:t>
            </a:r>
            <a:r>
              <a:rPr lang="en-US" sz="45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induced Myopathies</a:t>
            </a:r>
            <a:endParaRPr lang="fa-IR" sz="45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2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3506</Words>
  <Application>Microsoft Office PowerPoint</Application>
  <PresentationFormat>On-screen Show (4:3)</PresentationFormat>
  <Paragraphs>333</Paragraphs>
  <Slides>49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Oriel</vt:lpstr>
      <vt:lpstr>1_Oriel</vt:lpstr>
      <vt:lpstr>PowerPoint Presentation</vt:lpstr>
      <vt:lpstr>PowerPoint Presentation</vt:lpstr>
      <vt:lpstr>PowerPoint Presentation</vt:lpstr>
      <vt:lpstr>Definition</vt:lpstr>
      <vt:lpstr>PATHOPHYSIOLOGY  </vt:lpstr>
      <vt:lpstr>Causes of Rhabdomyolysis </vt:lpstr>
      <vt:lpstr>PowerPoint Presentation</vt:lpstr>
      <vt:lpstr>Drug induced Myopathies</vt:lpstr>
      <vt:lpstr>Several different mechanisms  for  Drug induced Myopathies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Clinical Manifestation</vt:lpstr>
      <vt:lpstr>Symptoms </vt:lpstr>
      <vt:lpstr>Physical Finding </vt:lpstr>
      <vt:lpstr>Laboratory findings </vt:lpstr>
      <vt:lpstr>PowerPoint Presentation</vt:lpstr>
      <vt:lpstr>PowerPoint Presentation</vt:lpstr>
      <vt:lpstr>Other manifestations </vt:lpstr>
      <vt:lpstr>PowerPoint Presentation</vt:lpstr>
      <vt:lpstr>PowerPoint Presentation</vt:lpstr>
      <vt:lpstr>PowerPoint Presentation</vt:lpstr>
      <vt:lpstr>PowerPoint Presentation</vt:lpstr>
      <vt:lpstr>Evaluation and Diagnosis</vt:lpstr>
      <vt:lpstr>PowerPoint Presentation</vt:lpstr>
      <vt:lpstr>PowerPoint Presentation</vt:lpstr>
      <vt:lpstr>Diagnosis</vt:lpstr>
      <vt:lpstr>Differential Diagnosis:</vt:lpstr>
      <vt:lpstr>Prevention and treatment </vt:lpstr>
      <vt:lpstr>Prevention</vt:lpstr>
      <vt:lpstr>PowerPoint Presentation</vt:lpstr>
      <vt:lpstr>PowerPoint Presentation</vt:lpstr>
      <vt:lpstr>PowerPoint Presentation</vt:lpstr>
      <vt:lpstr>PowerPoint Presentation</vt:lpstr>
      <vt:lpstr>Treatment</vt:lpstr>
      <vt:lpstr>PowerPoint Presentation</vt:lpstr>
      <vt:lpstr>Thanks…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danesh 35573191</dc:creator>
  <cp:lastModifiedBy>danesh 35573191</cp:lastModifiedBy>
  <cp:revision>150</cp:revision>
  <dcterms:created xsi:type="dcterms:W3CDTF">2006-08-16T00:00:00Z</dcterms:created>
  <dcterms:modified xsi:type="dcterms:W3CDTF">2018-11-14T23:25:04Z</dcterms:modified>
</cp:coreProperties>
</file>